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diagrams/layout1.xml" ContentType="application/vnd.openxmlformats-officedocument.drawingml.diagram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83" r:id="rId3"/>
    <p:sldId id="257" r:id="rId4"/>
    <p:sldId id="261" r:id="rId5"/>
    <p:sldId id="262" r:id="rId6"/>
    <p:sldId id="263" r:id="rId7"/>
    <p:sldId id="259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8" r:id="rId16"/>
    <p:sldId id="277" r:id="rId17"/>
    <p:sldId id="279" r:id="rId18"/>
    <p:sldId id="258" r:id="rId19"/>
    <p:sldId id="280" r:id="rId20"/>
    <p:sldId id="281" r:id="rId21"/>
    <p:sldId id="282" r:id="rId22"/>
    <p:sldId id="284" r:id="rId23"/>
    <p:sldId id="285" r:id="rId24"/>
    <p:sldId id="292" r:id="rId25"/>
    <p:sldId id="272" r:id="rId26"/>
    <p:sldId id="273" r:id="rId27"/>
    <p:sldId id="274" r:id="rId28"/>
    <p:sldId id="276" r:id="rId29"/>
    <p:sldId id="275" r:id="rId30"/>
    <p:sldId id="271" r:id="rId31"/>
    <p:sldId id="286" r:id="rId32"/>
    <p:sldId id="290" r:id="rId33"/>
    <p:sldId id="287" r:id="rId34"/>
    <p:sldId id="288" r:id="rId35"/>
    <p:sldId id="289" r:id="rId36"/>
    <p:sldId id="293" r:id="rId37"/>
    <p:sldId id="291" r:id="rId3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6409"/>
    <a:srgbClr val="4D4D4D"/>
    <a:srgbClr val="777777"/>
    <a:srgbClr val="FFE173"/>
    <a:srgbClr val="FFFF66"/>
    <a:srgbClr val="3366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92" autoAdjust="0"/>
    <p:restoredTop sz="75254" autoAdjust="0"/>
  </p:normalViewPr>
  <p:slideViewPr>
    <p:cSldViewPr>
      <p:cViewPr>
        <p:scale>
          <a:sx n="60" d="100"/>
          <a:sy n="60" d="100"/>
        </p:scale>
        <p:origin x="-1098" y="-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192F5C-1FEC-4F24-8F6A-38861CB30006}" type="doc">
      <dgm:prSet loTypeId="urn:microsoft.com/office/officeart/2005/8/layout/radial1" loCatId="relationship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71193D79-DBF1-464B-A614-9AE5A055D4F6}">
      <dgm:prSet phldrT="[Text]"/>
      <dgm:spPr/>
      <dgm:t>
        <a:bodyPr/>
        <a:lstStyle/>
        <a:p>
          <a:r>
            <a:rPr lang="en-US" dirty="0" err="1" smtClean="0"/>
            <a:t>struct</a:t>
          </a:r>
          <a:endParaRPr lang="en-US" dirty="0"/>
        </a:p>
      </dgm:t>
    </dgm:pt>
    <dgm:pt modelId="{670DA573-B641-4E7D-821C-B40AE6AA0DDF}" type="parTrans" cxnId="{AB333B51-75BE-4DC4-8783-3E24338AB58C}">
      <dgm:prSet/>
      <dgm:spPr/>
      <dgm:t>
        <a:bodyPr/>
        <a:lstStyle/>
        <a:p>
          <a:endParaRPr lang="en-US"/>
        </a:p>
      </dgm:t>
    </dgm:pt>
    <dgm:pt modelId="{C8BCAB74-2119-4DBC-8041-189D737876B7}" type="sibTrans" cxnId="{AB333B51-75BE-4DC4-8783-3E24338AB58C}">
      <dgm:prSet/>
      <dgm:spPr/>
      <dgm:t>
        <a:bodyPr/>
        <a:lstStyle/>
        <a:p>
          <a:endParaRPr lang="en-US"/>
        </a:p>
      </dgm:t>
    </dgm:pt>
    <dgm:pt modelId="{845FF93F-8BF2-4483-BF02-2682FC1600CB}">
      <dgm:prSet phldrT="[Text]"/>
      <dgm:spPr/>
      <dgm:t>
        <a:bodyPr/>
        <a:lstStyle/>
        <a:p>
          <a:r>
            <a:rPr lang="en-US" dirty="0" smtClean="0"/>
            <a:t>Construct</a:t>
          </a:r>
          <a:endParaRPr lang="en-US" dirty="0"/>
        </a:p>
      </dgm:t>
    </dgm:pt>
    <dgm:pt modelId="{46DA8D2D-69B6-436D-B6EF-F9E5674F7C93}" type="parTrans" cxnId="{9F020ADF-C4C5-4A62-B7C5-C77CAE53519A}">
      <dgm:prSet/>
      <dgm:spPr/>
      <dgm:t>
        <a:bodyPr/>
        <a:lstStyle/>
        <a:p>
          <a:endParaRPr lang="en-US"/>
        </a:p>
      </dgm:t>
    </dgm:pt>
    <dgm:pt modelId="{4DCBC6A0-6952-4789-821B-E964DA3D4BFA}" type="sibTrans" cxnId="{9F020ADF-C4C5-4A62-B7C5-C77CAE53519A}">
      <dgm:prSet/>
      <dgm:spPr/>
      <dgm:t>
        <a:bodyPr/>
        <a:lstStyle/>
        <a:p>
          <a:endParaRPr lang="en-US"/>
        </a:p>
      </dgm:t>
    </dgm:pt>
    <dgm:pt modelId="{2F90F273-FCD8-4C48-AABC-317D96D0034C}">
      <dgm:prSet phldrT="[Text]" phldr="1"/>
      <dgm:spPr/>
      <dgm:t>
        <a:bodyPr/>
        <a:lstStyle/>
        <a:p>
          <a:endParaRPr lang="en-US" dirty="0"/>
        </a:p>
      </dgm:t>
    </dgm:pt>
    <dgm:pt modelId="{A6A1FFCC-2E8D-4E1B-9853-C537ED5E25F2}" type="parTrans" cxnId="{7A7E5EB3-15ED-44A2-8F28-B3B2B8F1B733}">
      <dgm:prSet/>
      <dgm:spPr/>
      <dgm:t>
        <a:bodyPr/>
        <a:lstStyle/>
        <a:p>
          <a:endParaRPr lang="en-US"/>
        </a:p>
      </dgm:t>
    </dgm:pt>
    <dgm:pt modelId="{EF8AF061-0E4B-49DA-B25B-92A5265BE53F}" type="sibTrans" cxnId="{7A7E5EB3-15ED-44A2-8F28-B3B2B8F1B733}">
      <dgm:prSet/>
      <dgm:spPr/>
      <dgm:t>
        <a:bodyPr/>
        <a:lstStyle/>
        <a:p>
          <a:endParaRPr lang="en-US"/>
        </a:p>
      </dgm:t>
    </dgm:pt>
    <dgm:pt modelId="{6BAA83D3-9830-40FC-971B-28689D078079}">
      <dgm:prSet phldrT="[Text]" phldr="1"/>
      <dgm:spPr/>
      <dgm:t>
        <a:bodyPr/>
        <a:lstStyle/>
        <a:p>
          <a:endParaRPr lang="en-US"/>
        </a:p>
      </dgm:t>
    </dgm:pt>
    <dgm:pt modelId="{D8FE3630-45E7-4703-B62F-D31F5EEDA8BC}" type="parTrans" cxnId="{0AAE0F12-C1C6-4202-8731-0C5E57C184DD}">
      <dgm:prSet/>
      <dgm:spPr/>
      <dgm:t>
        <a:bodyPr/>
        <a:lstStyle/>
        <a:p>
          <a:endParaRPr lang="en-US"/>
        </a:p>
      </dgm:t>
    </dgm:pt>
    <dgm:pt modelId="{19D0B823-83C1-40A9-A68B-BEEDA1C96C5E}" type="sibTrans" cxnId="{0AAE0F12-C1C6-4202-8731-0C5E57C184DD}">
      <dgm:prSet/>
      <dgm:spPr/>
      <dgm:t>
        <a:bodyPr/>
        <a:lstStyle/>
        <a:p>
          <a:endParaRPr lang="en-US"/>
        </a:p>
      </dgm:t>
    </dgm:pt>
    <dgm:pt modelId="{56D55087-BBFC-4FA3-BAA2-9A79E81B8E1F}">
      <dgm:prSet phldrT="[Text]" phldr="1"/>
      <dgm:spPr/>
      <dgm:t>
        <a:bodyPr/>
        <a:lstStyle/>
        <a:p>
          <a:endParaRPr lang="en-US" dirty="0"/>
        </a:p>
      </dgm:t>
    </dgm:pt>
    <dgm:pt modelId="{85340FDD-5CAF-4DB7-86BA-C0C3847F2486}" type="parTrans" cxnId="{ECF9603D-4EA6-4AD7-9A5E-1D9A83BCA6B2}">
      <dgm:prSet/>
      <dgm:spPr/>
      <dgm:t>
        <a:bodyPr/>
        <a:lstStyle/>
        <a:p>
          <a:endParaRPr lang="en-US"/>
        </a:p>
      </dgm:t>
    </dgm:pt>
    <dgm:pt modelId="{4F0F76A6-65E8-4966-9D45-FF4AF07BB232}" type="sibTrans" cxnId="{ECF9603D-4EA6-4AD7-9A5E-1D9A83BCA6B2}">
      <dgm:prSet/>
      <dgm:spPr/>
      <dgm:t>
        <a:bodyPr/>
        <a:lstStyle/>
        <a:p>
          <a:endParaRPr lang="en-US"/>
        </a:p>
      </dgm:t>
    </dgm:pt>
    <dgm:pt modelId="{CA0B6BDE-7BFB-45DD-84FC-BB54EC43E077}">
      <dgm:prSet phldrT="[Text]" phldr="1"/>
      <dgm:spPr/>
      <dgm:t>
        <a:bodyPr/>
        <a:lstStyle/>
        <a:p>
          <a:endParaRPr lang="en-US"/>
        </a:p>
      </dgm:t>
    </dgm:pt>
    <dgm:pt modelId="{0F038149-D924-4373-92AC-C9C860F0588A}" type="parTrans" cxnId="{2006AE29-C71C-4070-8BEC-D5A0DC5C3E16}">
      <dgm:prSet/>
      <dgm:spPr/>
      <dgm:t>
        <a:bodyPr/>
        <a:lstStyle/>
        <a:p>
          <a:endParaRPr lang="en-US"/>
        </a:p>
      </dgm:t>
    </dgm:pt>
    <dgm:pt modelId="{8CF424C3-8423-49E1-80A2-F163C93A020F}" type="sibTrans" cxnId="{2006AE29-C71C-4070-8BEC-D5A0DC5C3E16}">
      <dgm:prSet/>
      <dgm:spPr/>
      <dgm:t>
        <a:bodyPr/>
        <a:lstStyle/>
        <a:p>
          <a:endParaRPr lang="en-US"/>
        </a:p>
      </dgm:t>
    </dgm:pt>
    <dgm:pt modelId="{8E66BA56-721D-4DC3-9D64-2A4CFB741C6C}">
      <dgm:prSet phldrT="[Text]"/>
      <dgm:spPr/>
      <dgm:t>
        <a:bodyPr/>
        <a:lstStyle/>
        <a:p>
          <a:r>
            <a:rPr lang="en-US" dirty="0" smtClean="0"/>
            <a:t>Construction</a:t>
          </a:r>
          <a:endParaRPr lang="en-US" dirty="0"/>
        </a:p>
      </dgm:t>
    </dgm:pt>
    <dgm:pt modelId="{7CEAD40D-3BC7-4036-8A8B-90113E9115E6}" type="parTrans" cxnId="{079C9FC7-49A0-4859-BBE3-C78E4E1C7C4E}">
      <dgm:prSet/>
      <dgm:spPr/>
      <dgm:t>
        <a:bodyPr/>
        <a:lstStyle/>
        <a:p>
          <a:endParaRPr lang="en-US"/>
        </a:p>
      </dgm:t>
    </dgm:pt>
    <dgm:pt modelId="{E368B4DF-6993-422D-9535-76BB43E8B1E2}" type="sibTrans" cxnId="{079C9FC7-49A0-4859-BBE3-C78E4E1C7C4E}">
      <dgm:prSet/>
      <dgm:spPr/>
      <dgm:t>
        <a:bodyPr/>
        <a:lstStyle/>
        <a:p>
          <a:endParaRPr lang="en-US"/>
        </a:p>
      </dgm:t>
    </dgm:pt>
    <dgm:pt modelId="{CAC298D5-803A-4569-990E-22BBF94018E5}">
      <dgm:prSet phldrT="[Text]"/>
      <dgm:spPr/>
      <dgm:t>
        <a:bodyPr/>
        <a:lstStyle/>
        <a:p>
          <a:r>
            <a:rPr lang="en-US" dirty="0" smtClean="0"/>
            <a:t>constructivist</a:t>
          </a:r>
          <a:endParaRPr lang="en-US" dirty="0"/>
        </a:p>
      </dgm:t>
    </dgm:pt>
    <dgm:pt modelId="{6E9EB767-8339-42FE-A119-499F41C8C6BE}" type="parTrans" cxnId="{12BC0CD9-D8D9-49D9-86B3-915675FE3C55}">
      <dgm:prSet/>
      <dgm:spPr/>
      <dgm:t>
        <a:bodyPr/>
        <a:lstStyle/>
        <a:p>
          <a:endParaRPr lang="en-US"/>
        </a:p>
      </dgm:t>
    </dgm:pt>
    <dgm:pt modelId="{AB9C0EED-5689-45E2-938B-83506D1A4EE7}" type="sibTrans" cxnId="{12BC0CD9-D8D9-49D9-86B3-915675FE3C55}">
      <dgm:prSet/>
      <dgm:spPr/>
      <dgm:t>
        <a:bodyPr/>
        <a:lstStyle/>
        <a:p>
          <a:endParaRPr lang="en-US"/>
        </a:p>
      </dgm:t>
    </dgm:pt>
    <dgm:pt modelId="{6849F14F-3BB6-4ECE-8BEB-0BEE07BF7E6C}" type="pres">
      <dgm:prSet presAssocID="{F1192F5C-1FEC-4F24-8F6A-38861CB3000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5385526-FE1E-4873-94A6-0A3840E2C8E8}" type="pres">
      <dgm:prSet presAssocID="{71193D79-DBF1-464B-A614-9AE5A055D4F6}" presName="centerShape" presStyleLbl="node0" presStyleIdx="0" presStyleCnt="1"/>
      <dgm:spPr/>
      <dgm:t>
        <a:bodyPr/>
        <a:lstStyle/>
        <a:p>
          <a:endParaRPr lang="en-US"/>
        </a:p>
      </dgm:t>
    </dgm:pt>
    <dgm:pt modelId="{51406657-2870-4408-A4D3-58A59F12A3DA}" type="pres">
      <dgm:prSet presAssocID="{46DA8D2D-69B6-436D-B6EF-F9E5674F7C93}" presName="Name9" presStyleLbl="parChTrans1D2" presStyleIdx="0" presStyleCnt="4"/>
      <dgm:spPr/>
      <dgm:t>
        <a:bodyPr/>
        <a:lstStyle/>
        <a:p>
          <a:endParaRPr lang="en-US"/>
        </a:p>
      </dgm:t>
    </dgm:pt>
    <dgm:pt modelId="{23684A1B-5F68-4840-98BF-1B0E2E0BF7C8}" type="pres">
      <dgm:prSet presAssocID="{46DA8D2D-69B6-436D-B6EF-F9E5674F7C93}" presName="connTx" presStyleLbl="parChTrans1D2" presStyleIdx="0" presStyleCnt="4"/>
      <dgm:spPr/>
      <dgm:t>
        <a:bodyPr/>
        <a:lstStyle/>
        <a:p>
          <a:endParaRPr lang="en-US"/>
        </a:p>
      </dgm:t>
    </dgm:pt>
    <dgm:pt modelId="{1D08EEC8-2BEE-405D-85D1-A7F8C7176E87}" type="pres">
      <dgm:prSet presAssocID="{845FF93F-8BF2-4483-BF02-2682FC1600CB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F994D6A-8076-497C-B16D-23F0C063DD93}" type="pres">
      <dgm:prSet presAssocID="{A6A1FFCC-2E8D-4E1B-9853-C537ED5E25F2}" presName="Name9" presStyleLbl="parChTrans1D2" presStyleIdx="1" presStyleCnt="4"/>
      <dgm:spPr/>
      <dgm:t>
        <a:bodyPr/>
        <a:lstStyle/>
        <a:p>
          <a:endParaRPr lang="en-US"/>
        </a:p>
      </dgm:t>
    </dgm:pt>
    <dgm:pt modelId="{54B7F9DC-A19D-48AD-AC9A-2F07C4AA1F4F}" type="pres">
      <dgm:prSet presAssocID="{A6A1FFCC-2E8D-4E1B-9853-C537ED5E25F2}" presName="connTx" presStyleLbl="parChTrans1D2" presStyleIdx="1" presStyleCnt="4"/>
      <dgm:spPr/>
      <dgm:t>
        <a:bodyPr/>
        <a:lstStyle/>
        <a:p>
          <a:endParaRPr lang="en-US"/>
        </a:p>
      </dgm:t>
    </dgm:pt>
    <dgm:pt modelId="{601015CE-3257-4D99-9BDF-2FA1821C58B8}" type="pres">
      <dgm:prSet presAssocID="{2F90F273-FCD8-4C48-AABC-317D96D0034C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7075AE-007D-4044-8931-EBFF8A93E4B0}" type="pres">
      <dgm:prSet presAssocID="{D8FE3630-45E7-4703-B62F-D31F5EEDA8BC}" presName="Name9" presStyleLbl="parChTrans1D2" presStyleIdx="2" presStyleCnt="4"/>
      <dgm:spPr/>
      <dgm:t>
        <a:bodyPr/>
        <a:lstStyle/>
        <a:p>
          <a:endParaRPr lang="en-US"/>
        </a:p>
      </dgm:t>
    </dgm:pt>
    <dgm:pt modelId="{AEEA2FBD-EA1A-448E-BD8B-9EA2C18B2FCB}" type="pres">
      <dgm:prSet presAssocID="{D8FE3630-45E7-4703-B62F-D31F5EEDA8BC}" presName="connTx" presStyleLbl="parChTrans1D2" presStyleIdx="2" presStyleCnt="4"/>
      <dgm:spPr/>
      <dgm:t>
        <a:bodyPr/>
        <a:lstStyle/>
        <a:p>
          <a:endParaRPr lang="en-US"/>
        </a:p>
      </dgm:t>
    </dgm:pt>
    <dgm:pt modelId="{61C0FA13-86DC-4998-BC5D-B746569C848A}" type="pres">
      <dgm:prSet presAssocID="{6BAA83D3-9830-40FC-971B-28689D07807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13D6E3A-825F-44FC-995C-EB55A849863F}" type="pres">
      <dgm:prSet presAssocID="{85340FDD-5CAF-4DB7-86BA-C0C3847F2486}" presName="Name9" presStyleLbl="parChTrans1D2" presStyleIdx="3" presStyleCnt="4"/>
      <dgm:spPr/>
      <dgm:t>
        <a:bodyPr/>
        <a:lstStyle/>
        <a:p>
          <a:endParaRPr lang="en-US"/>
        </a:p>
      </dgm:t>
    </dgm:pt>
    <dgm:pt modelId="{877ABC58-B984-4AF2-B04A-77FE0E085180}" type="pres">
      <dgm:prSet presAssocID="{85340FDD-5CAF-4DB7-86BA-C0C3847F2486}" presName="connTx" presStyleLbl="parChTrans1D2" presStyleIdx="3" presStyleCnt="4"/>
      <dgm:spPr/>
      <dgm:t>
        <a:bodyPr/>
        <a:lstStyle/>
        <a:p>
          <a:endParaRPr lang="en-US"/>
        </a:p>
      </dgm:t>
    </dgm:pt>
    <dgm:pt modelId="{5CB0E707-EFF6-4BA1-BCBB-50926C1643C6}" type="pres">
      <dgm:prSet presAssocID="{56D55087-BBFC-4FA3-BAA2-9A79E81B8E1F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7E3B05-445E-4B0D-939B-F378C27E0A98}" type="presOf" srcId="{A6A1FFCC-2E8D-4E1B-9853-C537ED5E25F2}" destId="{54B7F9DC-A19D-48AD-AC9A-2F07C4AA1F4F}" srcOrd="1" destOrd="0" presId="urn:microsoft.com/office/officeart/2005/8/layout/radial1"/>
    <dgm:cxn modelId="{44BF3147-B60A-4BE7-9D99-E993AEB97BD7}" type="presOf" srcId="{85340FDD-5CAF-4DB7-86BA-C0C3847F2486}" destId="{413D6E3A-825F-44FC-995C-EB55A849863F}" srcOrd="0" destOrd="0" presId="urn:microsoft.com/office/officeart/2005/8/layout/radial1"/>
    <dgm:cxn modelId="{A40CD2E5-CA3B-4144-9AB5-3FFD4DF0CC0D}" type="presOf" srcId="{85340FDD-5CAF-4DB7-86BA-C0C3847F2486}" destId="{877ABC58-B984-4AF2-B04A-77FE0E085180}" srcOrd="1" destOrd="0" presId="urn:microsoft.com/office/officeart/2005/8/layout/radial1"/>
    <dgm:cxn modelId="{7A7E5EB3-15ED-44A2-8F28-B3B2B8F1B733}" srcId="{71193D79-DBF1-464B-A614-9AE5A055D4F6}" destId="{2F90F273-FCD8-4C48-AABC-317D96D0034C}" srcOrd="1" destOrd="0" parTransId="{A6A1FFCC-2E8D-4E1B-9853-C537ED5E25F2}" sibTransId="{EF8AF061-0E4B-49DA-B25B-92A5265BE53F}"/>
    <dgm:cxn modelId="{6F8DC670-97CB-461A-A4CC-1828F7FA9704}" type="presOf" srcId="{8E66BA56-721D-4DC3-9D64-2A4CFB741C6C}" destId="{1D08EEC8-2BEE-405D-85D1-A7F8C7176E87}" srcOrd="0" destOrd="1" presId="urn:microsoft.com/office/officeart/2005/8/layout/radial1"/>
    <dgm:cxn modelId="{CB732286-7DEB-4FC9-A3FC-FDE909862755}" type="presOf" srcId="{46DA8D2D-69B6-436D-B6EF-F9E5674F7C93}" destId="{23684A1B-5F68-4840-98BF-1B0E2E0BF7C8}" srcOrd="1" destOrd="0" presId="urn:microsoft.com/office/officeart/2005/8/layout/radial1"/>
    <dgm:cxn modelId="{ECF9603D-4EA6-4AD7-9A5E-1D9A83BCA6B2}" srcId="{71193D79-DBF1-464B-A614-9AE5A055D4F6}" destId="{56D55087-BBFC-4FA3-BAA2-9A79E81B8E1F}" srcOrd="3" destOrd="0" parTransId="{85340FDD-5CAF-4DB7-86BA-C0C3847F2486}" sibTransId="{4F0F76A6-65E8-4966-9D45-FF4AF07BB232}"/>
    <dgm:cxn modelId="{B26637EB-FF07-47E7-9B36-E78F38D95B99}" type="presOf" srcId="{2F90F273-FCD8-4C48-AABC-317D96D0034C}" destId="{601015CE-3257-4D99-9BDF-2FA1821C58B8}" srcOrd="0" destOrd="0" presId="urn:microsoft.com/office/officeart/2005/8/layout/radial1"/>
    <dgm:cxn modelId="{0AAE0F12-C1C6-4202-8731-0C5E57C184DD}" srcId="{71193D79-DBF1-464B-A614-9AE5A055D4F6}" destId="{6BAA83D3-9830-40FC-971B-28689D078079}" srcOrd="2" destOrd="0" parTransId="{D8FE3630-45E7-4703-B62F-D31F5EEDA8BC}" sibTransId="{19D0B823-83C1-40A9-A68B-BEEDA1C96C5E}"/>
    <dgm:cxn modelId="{D3F1F37B-5E4D-4CA9-A2E0-3BE3C03334A3}" type="presOf" srcId="{F1192F5C-1FEC-4F24-8F6A-38861CB30006}" destId="{6849F14F-3BB6-4ECE-8BEB-0BEE07BF7E6C}" srcOrd="0" destOrd="0" presId="urn:microsoft.com/office/officeart/2005/8/layout/radial1"/>
    <dgm:cxn modelId="{2CFCB5B7-F7A6-47E5-A989-AB4BEEB959D2}" type="presOf" srcId="{56D55087-BBFC-4FA3-BAA2-9A79E81B8E1F}" destId="{5CB0E707-EFF6-4BA1-BCBB-50926C1643C6}" srcOrd="0" destOrd="0" presId="urn:microsoft.com/office/officeart/2005/8/layout/radial1"/>
    <dgm:cxn modelId="{108B4E59-4704-482B-AD46-7E9626D4A89B}" type="presOf" srcId="{71193D79-DBF1-464B-A614-9AE5A055D4F6}" destId="{45385526-FE1E-4873-94A6-0A3840E2C8E8}" srcOrd="0" destOrd="0" presId="urn:microsoft.com/office/officeart/2005/8/layout/radial1"/>
    <dgm:cxn modelId="{AB333B51-75BE-4DC4-8783-3E24338AB58C}" srcId="{F1192F5C-1FEC-4F24-8F6A-38861CB30006}" destId="{71193D79-DBF1-464B-A614-9AE5A055D4F6}" srcOrd="0" destOrd="0" parTransId="{670DA573-B641-4E7D-821C-B40AE6AA0DDF}" sibTransId="{C8BCAB74-2119-4DBC-8041-189D737876B7}"/>
    <dgm:cxn modelId="{73D8B545-4521-464E-B3E3-99C63E45AF99}" type="presOf" srcId="{6BAA83D3-9830-40FC-971B-28689D078079}" destId="{61C0FA13-86DC-4998-BC5D-B746569C848A}" srcOrd="0" destOrd="0" presId="urn:microsoft.com/office/officeart/2005/8/layout/radial1"/>
    <dgm:cxn modelId="{2006AE29-C71C-4070-8BEC-D5A0DC5C3E16}" srcId="{F1192F5C-1FEC-4F24-8F6A-38861CB30006}" destId="{CA0B6BDE-7BFB-45DD-84FC-BB54EC43E077}" srcOrd="1" destOrd="0" parTransId="{0F038149-D924-4373-92AC-C9C860F0588A}" sibTransId="{8CF424C3-8423-49E1-80A2-F163C93A020F}"/>
    <dgm:cxn modelId="{46363EB8-B151-4020-B5E7-2A0D4F3C518F}" type="presOf" srcId="{CAC298D5-803A-4569-990E-22BBF94018E5}" destId="{1D08EEC8-2BEE-405D-85D1-A7F8C7176E87}" srcOrd="0" destOrd="2" presId="urn:microsoft.com/office/officeart/2005/8/layout/radial1"/>
    <dgm:cxn modelId="{8B2ABDC7-379A-4FAC-9589-7BD363692FFB}" type="presOf" srcId="{D8FE3630-45E7-4703-B62F-D31F5EEDA8BC}" destId="{017075AE-007D-4044-8931-EBFF8A93E4B0}" srcOrd="0" destOrd="0" presId="urn:microsoft.com/office/officeart/2005/8/layout/radial1"/>
    <dgm:cxn modelId="{051EA50E-749E-44AC-956E-EA66E68DE7D4}" type="presOf" srcId="{A6A1FFCC-2E8D-4E1B-9853-C537ED5E25F2}" destId="{4F994D6A-8076-497C-B16D-23F0C063DD93}" srcOrd="0" destOrd="0" presId="urn:microsoft.com/office/officeart/2005/8/layout/radial1"/>
    <dgm:cxn modelId="{12BC0CD9-D8D9-49D9-86B3-915675FE3C55}" srcId="{845FF93F-8BF2-4483-BF02-2682FC1600CB}" destId="{CAC298D5-803A-4569-990E-22BBF94018E5}" srcOrd="1" destOrd="0" parTransId="{6E9EB767-8339-42FE-A119-499F41C8C6BE}" sibTransId="{AB9C0EED-5689-45E2-938B-83506D1A4EE7}"/>
    <dgm:cxn modelId="{9F020ADF-C4C5-4A62-B7C5-C77CAE53519A}" srcId="{71193D79-DBF1-464B-A614-9AE5A055D4F6}" destId="{845FF93F-8BF2-4483-BF02-2682FC1600CB}" srcOrd="0" destOrd="0" parTransId="{46DA8D2D-69B6-436D-B6EF-F9E5674F7C93}" sibTransId="{4DCBC6A0-6952-4789-821B-E964DA3D4BFA}"/>
    <dgm:cxn modelId="{15E61353-BB5B-4DD3-BE1E-D5B0B854C840}" type="presOf" srcId="{D8FE3630-45E7-4703-B62F-D31F5EEDA8BC}" destId="{AEEA2FBD-EA1A-448E-BD8B-9EA2C18B2FCB}" srcOrd="1" destOrd="0" presId="urn:microsoft.com/office/officeart/2005/8/layout/radial1"/>
    <dgm:cxn modelId="{D8764AEA-8361-4F78-A0FF-2811A38701A6}" type="presOf" srcId="{845FF93F-8BF2-4483-BF02-2682FC1600CB}" destId="{1D08EEC8-2BEE-405D-85D1-A7F8C7176E87}" srcOrd="0" destOrd="0" presId="urn:microsoft.com/office/officeart/2005/8/layout/radial1"/>
    <dgm:cxn modelId="{079C9FC7-49A0-4859-BBE3-C78E4E1C7C4E}" srcId="{845FF93F-8BF2-4483-BF02-2682FC1600CB}" destId="{8E66BA56-721D-4DC3-9D64-2A4CFB741C6C}" srcOrd="0" destOrd="0" parTransId="{7CEAD40D-3BC7-4036-8A8B-90113E9115E6}" sibTransId="{E368B4DF-6993-422D-9535-76BB43E8B1E2}"/>
    <dgm:cxn modelId="{A5C5EEF8-9D5C-4BBB-88CF-8DDEB249F15B}" type="presOf" srcId="{46DA8D2D-69B6-436D-B6EF-F9E5674F7C93}" destId="{51406657-2870-4408-A4D3-58A59F12A3DA}" srcOrd="0" destOrd="0" presId="urn:microsoft.com/office/officeart/2005/8/layout/radial1"/>
    <dgm:cxn modelId="{283A4E2A-95FF-4E2A-B119-069035C2408A}" type="presParOf" srcId="{6849F14F-3BB6-4ECE-8BEB-0BEE07BF7E6C}" destId="{45385526-FE1E-4873-94A6-0A3840E2C8E8}" srcOrd="0" destOrd="0" presId="urn:microsoft.com/office/officeart/2005/8/layout/radial1"/>
    <dgm:cxn modelId="{36FBCF89-E274-4EE3-8AAF-F8B4A34E094A}" type="presParOf" srcId="{6849F14F-3BB6-4ECE-8BEB-0BEE07BF7E6C}" destId="{51406657-2870-4408-A4D3-58A59F12A3DA}" srcOrd="1" destOrd="0" presId="urn:microsoft.com/office/officeart/2005/8/layout/radial1"/>
    <dgm:cxn modelId="{9DCBA945-F642-499E-AC92-7AE0F5FE89D3}" type="presParOf" srcId="{51406657-2870-4408-A4D3-58A59F12A3DA}" destId="{23684A1B-5F68-4840-98BF-1B0E2E0BF7C8}" srcOrd="0" destOrd="0" presId="urn:microsoft.com/office/officeart/2005/8/layout/radial1"/>
    <dgm:cxn modelId="{6CCECDE5-5110-4D66-85F7-606875894B36}" type="presParOf" srcId="{6849F14F-3BB6-4ECE-8BEB-0BEE07BF7E6C}" destId="{1D08EEC8-2BEE-405D-85D1-A7F8C7176E87}" srcOrd="2" destOrd="0" presId="urn:microsoft.com/office/officeart/2005/8/layout/radial1"/>
    <dgm:cxn modelId="{710E5A3B-5CBE-49ED-9B6D-2BA8D3D31897}" type="presParOf" srcId="{6849F14F-3BB6-4ECE-8BEB-0BEE07BF7E6C}" destId="{4F994D6A-8076-497C-B16D-23F0C063DD93}" srcOrd="3" destOrd="0" presId="urn:microsoft.com/office/officeart/2005/8/layout/radial1"/>
    <dgm:cxn modelId="{46C86222-1826-4345-A251-BCFC1AE5DFFA}" type="presParOf" srcId="{4F994D6A-8076-497C-B16D-23F0C063DD93}" destId="{54B7F9DC-A19D-48AD-AC9A-2F07C4AA1F4F}" srcOrd="0" destOrd="0" presId="urn:microsoft.com/office/officeart/2005/8/layout/radial1"/>
    <dgm:cxn modelId="{CFC7DEFC-F8BE-4B89-B87B-D036E77C2876}" type="presParOf" srcId="{6849F14F-3BB6-4ECE-8BEB-0BEE07BF7E6C}" destId="{601015CE-3257-4D99-9BDF-2FA1821C58B8}" srcOrd="4" destOrd="0" presId="urn:microsoft.com/office/officeart/2005/8/layout/radial1"/>
    <dgm:cxn modelId="{F38C3A72-E67B-4DE8-A2D7-93E162A6D9E7}" type="presParOf" srcId="{6849F14F-3BB6-4ECE-8BEB-0BEE07BF7E6C}" destId="{017075AE-007D-4044-8931-EBFF8A93E4B0}" srcOrd="5" destOrd="0" presId="urn:microsoft.com/office/officeart/2005/8/layout/radial1"/>
    <dgm:cxn modelId="{E226B545-18A4-4545-A268-3ACA43563169}" type="presParOf" srcId="{017075AE-007D-4044-8931-EBFF8A93E4B0}" destId="{AEEA2FBD-EA1A-448E-BD8B-9EA2C18B2FCB}" srcOrd="0" destOrd="0" presId="urn:microsoft.com/office/officeart/2005/8/layout/radial1"/>
    <dgm:cxn modelId="{381FFD18-1821-4974-951E-E3B2EAFAAF29}" type="presParOf" srcId="{6849F14F-3BB6-4ECE-8BEB-0BEE07BF7E6C}" destId="{61C0FA13-86DC-4998-BC5D-B746569C848A}" srcOrd="6" destOrd="0" presId="urn:microsoft.com/office/officeart/2005/8/layout/radial1"/>
    <dgm:cxn modelId="{DA7B04CD-D2AA-497D-9B5A-AFE7A41C1AC2}" type="presParOf" srcId="{6849F14F-3BB6-4ECE-8BEB-0BEE07BF7E6C}" destId="{413D6E3A-825F-44FC-995C-EB55A849863F}" srcOrd="7" destOrd="0" presId="urn:microsoft.com/office/officeart/2005/8/layout/radial1"/>
    <dgm:cxn modelId="{0BF89228-1832-4A7A-BDC5-42B05501862E}" type="presParOf" srcId="{413D6E3A-825F-44FC-995C-EB55A849863F}" destId="{877ABC58-B984-4AF2-B04A-77FE0E085180}" srcOrd="0" destOrd="0" presId="urn:microsoft.com/office/officeart/2005/8/layout/radial1"/>
    <dgm:cxn modelId="{C5E63923-9C45-421E-987B-F2F4D3786532}" type="presParOf" srcId="{6849F14F-3BB6-4ECE-8BEB-0BEE07BF7E6C}" destId="{5CB0E707-EFF6-4BA1-BCBB-50926C1643C6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7D285F9-C98B-4B58-9E11-6530247AB9BE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57360EC-CBFE-435A-9EF9-1B672B2F1436}">
      <dgm:prSet phldrT="[Text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Think</a:t>
          </a:r>
          <a:endParaRPr lang="en-US" dirty="0"/>
        </a:p>
      </dgm:t>
    </dgm:pt>
    <dgm:pt modelId="{6AFCF8DB-E315-4A0F-9F90-2C50543B9586}" type="parTrans" cxnId="{CD269EFB-A86E-49B3-884F-52999262C6C6}">
      <dgm:prSet/>
      <dgm:spPr/>
      <dgm:t>
        <a:bodyPr/>
        <a:lstStyle/>
        <a:p>
          <a:endParaRPr lang="en-US"/>
        </a:p>
      </dgm:t>
    </dgm:pt>
    <dgm:pt modelId="{49B1615A-7FD6-4B00-8173-3FD5EC4D2F45}" type="sibTrans" cxnId="{CD269EFB-A86E-49B3-884F-52999262C6C6}">
      <dgm:prSet/>
      <dgm:spPr/>
      <dgm:t>
        <a:bodyPr/>
        <a:lstStyle/>
        <a:p>
          <a:endParaRPr lang="en-US"/>
        </a:p>
      </dgm:t>
    </dgm:pt>
    <dgm:pt modelId="{B784DC61-BEF2-48FA-8F3C-255E00022A3E}">
      <dgm:prSet phldrT="[Text]" phldr="1"/>
      <dgm:spPr/>
      <dgm:t>
        <a:bodyPr/>
        <a:lstStyle/>
        <a:p>
          <a:endParaRPr lang="en-US" dirty="0"/>
        </a:p>
      </dgm:t>
    </dgm:pt>
    <dgm:pt modelId="{770B5F37-4E72-4CBB-A9B3-391B1C4CC663}" type="parTrans" cxnId="{D8F2F900-5526-4A4C-91D0-C1F42B4FECEF}">
      <dgm:prSet/>
      <dgm:spPr/>
      <dgm:t>
        <a:bodyPr/>
        <a:lstStyle/>
        <a:p>
          <a:endParaRPr lang="en-US"/>
        </a:p>
      </dgm:t>
    </dgm:pt>
    <dgm:pt modelId="{B7DA8533-ABBC-4F35-852A-6B4392BB3E4B}" type="sibTrans" cxnId="{D8F2F900-5526-4A4C-91D0-C1F42B4FECEF}">
      <dgm:prSet/>
      <dgm:spPr/>
      <dgm:t>
        <a:bodyPr/>
        <a:lstStyle/>
        <a:p>
          <a:endParaRPr lang="en-US"/>
        </a:p>
      </dgm:t>
    </dgm:pt>
    <dgm:pt modelId="{D2020B75-3216-4525-BF15-1E050701D433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Pair</a:t>
          </a:r>
          <a:endParaRPr lang="en-US" dirty="0"/>
        </a:p>
      </dgm:t>
    </dgm:pt>
    <dgm:pt modelId="{FA258B7B-A4A6-4E1E-9479-4F5EE8197DF8}" type="parTrans" cxnId="{823FC84A-7A01-40CC-9004-22F9CA6C0225}">
      <dgm:prSet/>
      <dgm:spPr/>
      <dgm:t>
        <a:bodyPr/>
        <a:lstStyle/>
        <a:p>
          <a:endParaRPr lang="en-US"/>
        </a:p>
      </dgm:t>
    </dgm:pt>
    <dgm:pt modelId="{0967FD49-1C21-4005-8196-17B01F68E17D}" type="sibTrans" cxnId="{823FC84A-7A01-40CC-9004-22F9CA6C0225}">
      <dgm:prSet/>
      <dgm:spPr/>
      <dgm:t>
        <a:bodyPr/>
        <a:lstStyle/>
        <a:p>
          <a:endParaRPr lang="en-US"/>
        </a:p>
      </dgm:t>
    </dgm:pt>
    <dgm:pt modelId="{BB85B07A-2AF3-4335-A1AE-2794B1A77E46}">
      <dgm:prSet phldrT="[Text]" phldr="1"/>
      <dgm:spPr/>
      <dgm:t>
        <a:bodyPr/>
        <a:lstStyle/>
        <a:p>
          <a:endParaRPr lang="en-US"/>
        </a:p>
      </dgm:t>
    </dgm:pt>
    <dgm:pt modelId="{348FC096-0847-4B7E-89B4-C82EC4267F18}" type="parTrans" cxnId="{CE90D652-CFAD-4CF3-94F9-D010E7237681}">
      <dgm:prSet/>
      <dgm:spPr/>
      <dgm:t>
        <a:bodyPr/>
        <a:lstStyle/>
        <a:p>
          <a:endParaRPr lang="en-US"/>
        </a:p>
      </dgm:t>
    </dgm:pt>
    <dgm:pt modelId="{DC6F8BDE-BD70-403A-AC33-635A71E07864}" type="sibTrans" cxnId="{CE90D652-CFAD-4CF3-94F9-D010E7237681}">
      <dgm:prSet/>
      <dgm:spPr/>
      <dgm:t>
        <a:bodyPr/>
        <a:lstStyle/>
        <a:p>
          <a:endParaRPr lang="en-US"/>
        </a:p>
      </dgm:t>
    </dgm:pt>
    <dgm:pt modelId="{37BEA7CE-2C1C-402E-BF22-0436E3F0F1B4}">
      <dgm:prSet phldrT="[Text]" phldr="1"/>
      <dgm:spPr/>
      <dgm:t>
        <a:bodyPr/>
        <a:lstStyle/>
        <a:p>
          <a:endParaRPr lang="en-US"/>
        </a:p>
      </dgm:t>
    </dgm:pt>
    <dgm:pt modelId="{220DE555-9DA2-44D7-9C0B-3ECC705CCC7D}" type="parTrans" cxnId="{E7F46106-8A47-4AF9-9352-F40BE638F75E}">
      <dgm:prSet/>
      <dgm:spPr/>
      <dgm:t>
        <a:bodyPr/>
        <a:lstStyle/>
        <a:p>
          <a:endParaRPr lang="en-US"/>
        </a:p>
      </dgm:t>
    </dgm:pt>
    <dgm:pt modelId="{085E374F-FFEF-4044-9778-0188238880A6}" type="sibTrans" cxnId="{E7F46106-8A47-4AF9-9352-F40BE638F75E}">
      <dgm:prSet/>
      <dgm:spPr/>
      <dgm:t>
        <a:bodyPr/>
        <a:lstStyle/>
        <a:p>
          <a:endParaRPr lang="en-US"/>
        </a:p>
      </dgm:t>
    </dgm:pt>
    <dgm:pt modelId="{A3FEC8C2-99E9-4FA3-8B89-0B331DB5B467}">
      <dgm:prSet phldrT="[Text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en-US" dirty="0" smtClean="0"/>
            <a:t>Share</a:t>
          </a:r>
          <a:endParaRPr lang="en-US" dirty="0"/>
        </a:p>
      </dgm:t>
    </dgm:pt>
    <dgm:pt modelId="{A785B337-D468-42F8-87F5-BF9BDD9A7EFC}" type="parTrans" cxnId="{6DBF6619-D3DE-49BB-8303-46CEB3C569E2}">
      <dgm:prSet/>
      <dgm:spPr/>
      <dgm:t>
        <a:bodyPr/>
        <a:lstStyle/>
        <a:p>
          <a:endParaRPr lang="en-US"/>
        </a:p>
      </dgm:t>
    </dgm:pt>
    <dgm:pt modelId="{A019ABE4-695C-4196-80B7-6084349F99EB}" type="sibTrans" cxnId="{6DBF6619-D3DE-49BB-8303-46CEB3C569E2}">
      <dgm:prSet/>
      <dgm:spPr/>
      <dgm:t>
        <a:bodyPr/>
        <a:lstStyle/>
        <a:p>
          <a:endParaRPr lang="en-US"/>
        </a:p>
      </dgm:t>
    </dgm:pt>
    <dgm:pt modelId="{1D68F5D3-1FDD-4A64-8E57-3D985EBF09F2}">
      <dgm:prSet phldrT="[Text]" phldr="1"/>
      <dgm:spPr/>
      <dgm:t>
        <a:bodyPr/>
        <a:lstStyle/>
        <a:p>
          <a:endParaRPr lang="en-US" dirty="0"/>
        </a:p>
      </dgm:t>
    </dgm:pt>
    <dgm:pt modelId="{348CF742-DBA1-44EF-85FF-5DA37341A222}" type="parTrans" cxnId="{7901E5F5-BF73-46C4-A603-01CF7C3DF85B}">
      <dgm:prSet/>
      <dgm:spPr/>
      <dgm:t>
        <a:bodyPr/>
        <a:lstStyle/>
        <a:p>
          <a:endParaRPr lang="en-US"/>
        </a:p>
      </dgm:t>
    </dgm:pt>
    <dgm:pt modelId="{A1053D1D-897C-425B-B9C2-D3E352E42A42}" type="sibTrans" cxnId="{7901E5F5-BF73-46C4-A603-01CF7C3DF85B}">
      <dgm:prSet/>
      <dgm:spPr/>
      <dgm:t>
        <a:bodyPr/>
        <a:lstStyle/>
        <a:p>
          <a:endParaRPr lang="en-US"/>
        </a:p>
      </dgm:t>
    </dgm:pt>
    <dgm:pt modelId="{23AF7C53-E510-4777-A311-1A5055C93EEF}">
      <dgm:prSet phldrT="[Text]" phldr="1"/>
      <dgm:spPr/>
      <dgm:t>
        <a:bodyPr/>
        <a:lstStyle/>
        <a:p>
          <a:endParaRPr lang="en-US" dirty="0"/>
        </a:p>
      </dgm:t>
    </dgm:pt>
    <dgm:pt modelId="{7161D3A9-B8B7-4F1C-963B-2894FA690500}" type="parTrans" cxnId="{A8ADA0E3-1201-4872-944E-1D32FA34E2AB}">
      <dgm:prSet/>
      <dgm:spPr/>
      <dgm:t>
        <a:bodyPr/>
        <a:lstStyle/>
        <a:p>
          <a:endParaRPr lang="en-US"/>
        </a:p>
      </dgm:t>
    </dgm:pt>
    <dgm:pt modelId="{7C133631-486A-43DC-B98E-4EABC62952DC}" type="sibTrans" cxnId="{A8ADA0E3-1201-4872-944E-1D32FA34E2AB}">
      <dgm:prSet/>
      <dgm:spPr/>
      <dgm:t>
        <a:bodyPr/>
        <a:lstStyle/>
        <a:p>
          <a:endParaRPr lang="en-US"/>
        </a:p>
      </dgm:t>
    </dgm:pt>
    <dgm:pt modelId="{7E851CFD-DF17-4FDF-96A9-4C522748AADC}" type="pres">
      <dgm:prSet presAssocID="{F7D285F9-C98B-4B58-9E11-6530247AB9BE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46D2FBD-BD5F-42E2-971A-66B1C257F9E2}" type="pres">
      <dgm:prSet presAssocID="{E57360EC-CBFE-435A-9EF9-1B672B2F1436}" presName="compNode" presStyleCnt="0"/>
      <dgm:spPr/>
    </dgm:pt>
    <dgm:pt modelId="{451EEB04-771B-44E3-8EBF-D79BF246D457}" type="pres">
      <dgm:prSet presAssocID="{E57360EC-CBFE-435A-9EF9-1B672B2F1436}" presName="noGeometry" presStyleCnt="0"/>
      <dgm:spPr/>
    </dgm:pt>
    <dgm:pt modelId="{A3A86E1F-0E3B-43B0-AA6A-EE0BE8401CA2}" type="pres">
      <dgm:prSet presAssocID="{E57360EC-CBFE-435A-9EF9-1B672B2F1436}" presName="childTextVisible" presStyleLbl="bgAccFollowNode1" presStyleIdx="0" presStyleCnt="3" custScaleX="208213" custScaleY="17402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D0FDE5F-55EC-40F3-A05B-3A100363AE0F}" type="pres">
      <dgm:prSet presAssocID="{E57360EC-CBFE-435A-9EF9-1B672B2F1436}" presName="childTextHidden" presStyleLbl="bgAccFollowNode1" presStyleIdx="0" presStyleCnt="3"/>
      <dgm:spPr/>
      <dgm:t>
        <a:bodyPr/>
        <a:lstStyle/>
        <a:p>
          <a:endParaRPr lang="en-US"/>
        </a:p>
      </dgm:t>
    </dgm:pt>
    <dgm:pt modelId="{60041C26-75F0-4CC9-95C1-E602F40A8CC1}" type="pres">
      <dgm:prSet presAssocID="{E57360EC-CBFE-435A-9EF9-1B672B2F1436}" presName="parentText" presStyleLbl="node1" presStyleIdx="0" presStyleCnt="3" custScaleX="260955" custScaleY="202087" custLinFactNeighborX="81045" custLinFactNeighborY="4818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ADCDC1-FBFB-4E8E-A8BC-1FDB26BDE995}" type="pres">
      <dgm:prSet presAssocID="{E57360EC-CBFE-435A-9EF9-1B672B2F1436}" presName="aSpace" presStyleCnt="0"/>
      <dgm:spPr/>
    </dgm:pt>
    <dgm:pt modelId="{F4B249D6-032F-4481-BA07-C5170A70FD9C}" type="pres">
      <dgm:prSet presAssocID="{D2020B75-3216-4525-BF15-1E050701D433}" presName="compNode" presStyleCnt="0"/>
      <dgm:spPr/>
    </dgm:pt>
    <dgm:pt modelId="{2274879D-73F6-47D2-BBE7-C824BC04AD9E}" type="pres">
      <dgm:prSet presAssocID="{D2020B75-3216-4525-BF15-1E050701D433}" presName="noGeometry" presStyleCnt="0"/>
      <dgm:spPr/>
    </dgm:pt>
    <dgm:pt modelId="{DFEF25A8-F697-4DDE-8A57-40B6103818A3}" type="pres">
      <dgm:prSet presAssocID="{D2020B75-3216-4525-BF15-1E050701D433}" presName="childTextVisible" presStyleLbl="bgAccFollowNode1" presStyleIdx="1" presStyleCnt="3" custScaleX="196730" custScaleY="17703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AE7AEA2-7B32-4010-8434-560AC9E410C8}" type="pres">
      <dgm:prSet presAssocID="{D2020B75-3216-4525-BF15-1E050701D433}" presName="childTextHidden" presStyleLbl="bgAccFollowNode1" presStyleIdx="1" presStyleCnt="3"/>
      <dgm:spPr/>
      <dgm:t>
        <a:bodyPr/>
        <a:lstStyle/>
        <a:p>
          <a:endParaRPr lang="en-US"/>
        </a:p>
      </dgm:t>
    </dgm:pt>
    <dgm:pt modelId="{EF70A1D4-E3D3-4040-87F8-AE72116D78C5}" type="pres">
      <dgm:prSet presAssocID="{D2020B75-3216-4525-BF15-1E050701D433}" presName="parentText" presStyleLbl="node1" presStyleIdx="1" presStyleCnt="3" custScaleX="221037" custScaleY="206660" custLinFactNeighborX="75275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01CC99-30CE-4C9F-A93D-9A6530AD17E3}" type="pres">
      <dgm:prSet presAssocID="{D2020B75-3216-4525-BF15-1E050701D433}" presName="aSpace" presStyleCnt="0"/>
      <dgm:spPr/>
    </dgm:pt>
    <dgm:pt modelId="{E874D5D7-7E3B-42AB-8AC2-3FD9A0066116}" type="pres">
      <dgm:prSet presAssocID="{A3FEC8C2-99E9-4FA3-8B89-0B331DB5B467}" presName="compNode" presStyleCnt="0"/>
      <dgm:spPr/>
    </dgm:pt>
    <dgm:pt modelId="{3BD1B348-79A7-42F1-B782-BE49E8858CF5}" type="pres">
      <dgm:prSet presAssocID="{A3FEC8C2-99E9-4FA3-8B89-0B331DB5B467}" presName="noGeometry" presStyleCnt="0"/>
      <dgm:spPr/>
    </dgm:pt>
    <dgm:pt modelId="{6EFE774C-ECDB-42B9-8D77-1D5F67231E10}" type="pres">
      <dgm:prSet presAssocID="{A3FEC8C2-99E9-4FA3-8B89-0B331DB5B467}" presName="childTextVisible" presStyleLbl="bgAccFollowNode1" presStyleIdx="2" presStyleCnt="3" custScaleX="190139" custScaleY="17400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32CA24D-AEC8-48BC-9B0B-C03FF9B93C74}" type="pres">
      <dgm:prSet presAssocID="{A3FEC8C2-99E9-4FA3-8B89-0B331DB5B467}" presName="childTextHidden" presStyleLbl="bgAccFollowNode1" presStyleIdx="2" presStyleCnt="3"/>
      <dgm:spPr/>
      <dgm:t>
        <a:bodyPr/>
        <a:lstStyle/>
        <a:p>
          <a:endParaRPr lang="en-US"/>
        </a:p>
      </dgm:t>
    </dgm:pt>
    <dgm:pt modelId="{AC6ECD67-A0B8-4BA1-BE00-EC1EFC1BB2F8}" type="pres">
      <dgm:prSet presAssocID="{A3FEC8C2-99E9-4FA3-8B89-0B331DB5B467}" presName="parentText" presStyleLbl="node1" presStyleIdx="2" presStyleCnt="3" custScaleX="243365" custScaleY="204333" custLinFactNeighborX="66804" custLinFactNeighborY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CFD0A4D-D776-43D8-8C85-EA673C8AF587}" type="presOf" srcId="{37BEA7CE-2C1C-402E-BF22-0436E3F0F1B4}" destId="{3AE7AEA2-7B32-4010-8434-560AC9E410C8}" srcOrd="1" destOrd="1" presId="urn:microsoft.com/office/officeart/2005/8/layout/hProcess6"/>
    <dgm:cxn modelId="{AF45C9DF-8102-46C2-AC8B-7DBC13351247}" type="presOf" srcId="{B784DC61-BEF2-48FA-8F3C-255E00022A3E}" destId="{A3A86E1F-0E3B-43B0-AA6A-EE0BE8401CA2}" srcOrd="0" destOrd="0" presId="urn:microsoft.com/office/officeart/2005/8/layout/hProcess6"/>
    <dgm:cxn modelId="{E9EE4BDB-6734-4283-9C3D-FFF5DE625D3A}" type="presOf" srcId="{B784DC61-BEF2-48FA-8F3C-255E00022A3E}" destId="{ED0FDE5F-55EC-40F3-A05B-3A100363AE0F}" srcOrd="1" destOrd="0" presId="urn:microsoft.com/office/officeart/2005/8/layout/hProcess6"/>
    <dgm:cxn modelId="{E7F46106-8A47-4AF9-9352-F40BE638F75E}" srcId="{D2020B75-3216-4525-BF15-1E050701D433}" destId="{37BEA7CE-2C1C-402E-BF22-0436E3F0F1B4}" srcOrd="1" destOrd="0" parTransId="{220DE555-9DA2-44D7-9C0B-3ECC705CCC7D}" sibTransId="{085E374F-FFEF-4044-9778-0188238880A6}"/>
    <dgm:cxn modelId="{A38994AD-F5BB-45A4-8FF6-FF210B60D5E6}" type="presOf" srcId="{BB85B07A-2AF3-4335-A1AE-2794B1A77E46}" destId="{3AE7AEA2-7B32-4010-8434-560AC9E410C8}" srcOrd="1" destOrd="0" presId="urn:microsoft.com/office/officeart/2005/8/layout/hProcess6"/>
    <dgm:cxn modelId="{A8ADA0E3-1201-4872-944E-1D32FA34E2AB}" srcId="{A3FEC8C2-99E9-4FA3-8B89-0B331DB5B467}" destId="{23AF7C53-E510-4777-A311-1A5055C93EEF}" srcOrd="1" destOrd="0" parTransId="{7161D3A9-B8B7-4F1C-963B-2894FA690500}" sibTransId="{7C133631-486A-43DC-B98E-4EABC62952DC}"/>
    <dgm:cxn modelId="{D7C27D1B-E0F4-45AB-8E2E-7E78D81EB72F}" type="presOf" srcId="{E57360EC-CBFE-435A-9EF9-1B672B2F1436}" destId="{60041C26-75F0-4CC9-95C1-E602F40A8CC1}" srcOrd="0" destOrd="0" presId="urn:microsoft.com/office/officeart/2005/8/layout/hProcess6"/>
    <dgm:cxn modelId="{D8F2F900-5526-4A4C-91D0-C1F42B4FECEF}" srcId="{E57360EC-CBFE-435A-9EF9-1B672B2F1436}" destId="{B784DC61-BEF2-48FA-8F3C-255E00022A3E}" srcOrd="0" destOrd="0" parTransId="{770B5F37-4E72-4CBB-A9B3-391B1C4CC663}" sibTransId="{B7DA8533-ABBC-4F35-852A-6B4392BB3E4B}"/>
    <dgm:cxn modelId="{2B639970-B14E-49A5-962C-77F270B2B2DC}" type="presOf" srcId="{23AF7C53-E510-4777-A311-1A5055C93EEF}" destId="{832CA24D-AEC8-48BC-9B0B-C03FF9B93C74}" srcOrd="1" destOrd="1" presId="urn:microsoft.com/office/officeart/2005/8/layout/hProcess6"/>
    <dgm:cxn modelId="{CC60C8C4-38B8-4DDD-B7DB-FAD97E9ED54E}" type="presOf" srcId="{A3FEC8C2-99E9-4FA3-8B89-0B331DB5B467}" destId="{AC6ECD67-A0B8-4BA1-BE00-EC1EFC1BB2F8}" srcOrd="0" destOrd="0" presId="urn:microsoft.com/office/officeart/2005/8/layout/hProcess6"/>
    <dgm:cxn modelId="{CD269EFB-A86E-49B3-884F-52999262C6C6}" srcId="{F7D285F9-C98B-4B58-9E11-6530247AB9BE}" destId="{E57360EC-CBFE-435A-9EF9-1B672B2F1436}" srcOrd="0" destOrd="0" parTransId="{6AFCF8DB-E315-4A0F-9F90-2C50543B9586}" sibTransId="{49B1615A-7FD6-4B00-8173-3FD5EC4D2F45}"/>
    <dgm:cxn modelId="{7901E5F5-BF73-46C4-A603-01CF7C3DF85B}" srcId="{A3FEC8C2-99E9-4FA3-8B89-0B331DB5B467}" destId="{1D68F5D3-1FDD-4A64-8E57-3D985EBF09F2}" srcOrd="0" destOrd="0" parTransId="{348CF742-DBA1-44EF-85FF-5DA37341A222}" sibTransId="{A1053D1D-897C-425B-B9C2-D3E352E42A42}"/>
    <dgm:cxn modelId="{6EF5BD27-A436-4A81-992A-475822E32572}" type="presOf" srcId="{1D68F5D3-1FDD-4A64-8E57-3D985EBF09F2}" destId="{832CA24D-AEC8-48BC-9B0B-C03FF9B93C74}" srcOrd="1" destOrd="0" presId="urn:microsoft.com/office/officeart/2005/8/layout/hProcess6"/>
    <dgm:cxn modelId="{2ED72AA4-C902-454E-A730-BA0E16A34C61}" type="presOf" srcId="{BB85B07A-2AF3-4335-A1AE-2794B1A77E46}" destId="{DFEF25A8-F697-4DDE-8A57-40B6103818A3}" srcOrd="0" destOrd="0" presId="urn:microsoft.com/office/officeart/2005/8/layout/hProcess6"/>
    <dgm:cxn modelId="{08B1CD9F-5A19-4F68-BC3D-3E930BAC71A4}" type="presOf" srcId="{1D68F5D3-1FDD-4A64-8E57-3D985EBF09F2}" destId="{6EFE774C-ECDB-42B9-8D77-1D5F67231E10}" srcOrd="0" destOrd="0" presId="urn:microsoft.com/office/officeart/2005/8/layout/hProcess6"/>
    <dgm:cxn modelId="{73D4C56F-6AF5-4D30-9F8E-04ACA6527BBC}" type="presOf" srcId="{F7D285F9-C98B-4B58-9E11-6530247AB9BE}" destId="{7E851CFD-DF17-4FDF-96A9-4C522748AADC}" srcOrd="0" destOrd="0" presId="urn:microsoft.com/office/officeart/2005/8/layout/hProcess6"/>
    <dgm:cxn modelId="{BF54D257-DF8C-40BE-A2A3-A06490A84798}" type="presOf" srcId="{D2020B75-3216-4525-BF15-1E050701D433}" destId="{EF70A1D4-E3D3-4040-87F8-AE72116D78C5}" srcOrd="0" destOrd="0" presId="urn:microsoft.com/office/officeart/2005/8/layout/hProcess6"/>
    <dgm:cxn modelId="{CE90D652-CFAD-4CF3-94F9-D010E7237681}" srcId="{D2020B75-3216-4525-BF15-1E050701D433}" destId="{BB85B07A-2AF3-4335-A1AE-2794B1A77E46}" srcOrd="0" destOrd="0" parTransId="{348FC096-0847-4B7E-89B4-C82EC4267F18}" sibTransId="{DC6F8BDE-BD70-403A-AC33-635A71E07864}"/>
    <dgm:cxn modelId="{60C7F67B-C959-4369-9710-AFD34570F01A}" type="presOf" srcId="{37BEA7CE-2C1C-402E-BF22-0436E3F0F1B4}" destId="{DFEF25A8-F697-4DDE-8A57-40B6103818A3}" srcOrd="0" destOrd="1" presId="urn:microsoft.com/office/officeart/2005/8/layout/hProcess6"/>
    <dgm:cxn modelId="{07B71C27-1720-4807-BAA3-E6D1CFBBD31D}" type="presOf" srcId="{23AF7C53-E510-4777-A311-1A5055C93EEF}" destId="{6EFE774C-ECDB-42B9-8D77-1D5F67231E10}" srcOrd="0" destOrd="1" presId="urn:microsoft.com/office/officeart/2005/8/layout/hProcess6"/>
    <dgm:cxn modelId="{6DBF6619-D3DE-49BB-8303-46CEB3C569E2}" srcId="{F7D285F9-C98B-4B58-9E11-6530247AB9BE}" destId="{A3FEC8C2-99E9-4FA3-8B89-0B331DB5B467}" srcOrd="2" destOrd="0" parTransId="{A785B337-D468-42F8-87F5-BF9BDD9A7EFC}" sibTransId="{A019ABE4-695C-4196-80B7-6084349F99EB}"/>
    <dgm:cxn modelId="{823FC84A-7A01-40CC-9004-22F9CA6C0225}" srcId="{F7D285F9-C98B-4B58-9E11-6530247AB9BE}" destId="{D2020B75-3216-4525-BF15-1E050701D433}" srcOrd="1" destOrd="0" parTransId="{FA258B7B-A4A6-4E1E-9479-4F5EE8197DF8}" sibTransId="{0967FD49-1C21-4005-8196-17B01F68E17D}"/>
    <dgm:cxn modelId="{C074F446-465F-4D44-A52D-5748FBD3356C}" type="presParOf" srcId="{7E851CFD-DF17-4FDF-96A9-4C522748AADC}" destId="{746D2FBD-BD5F-42E2-971A-66B1C257F9E2}" srcOrd="0" destOrd="0" presId="urn:microsoft.com/office/officeart/2005/8/layout/hProcess6"/>
    <dgm:cxn modelId="{2DADD9A9-7BD1-40D8-92D7-738951CD4EFF}" type="presParOf" srcId="{746D2FBD-BD5F-42E2-971A-66B1C257F9E2}" destId="{451EEB04-771B-44E3-8EBF-D79BF246D457}" srcOrd="0" destOrd="0" presId="urn:microsoft.com/office/officeart/2005/8/layout/hProcess6"/>
    <dgm:cxn modelId="{E87B7F77-2F5E-4C1F-912C-C50F86C17C8E}" type="presParOf" srcId="{746D2FBD-BD5F-42E2-971A-66B1C257F9E2}" destId="{A3A86E1F-0E3B-43B0-AA6A-EE0BE8401CA2}" srcOrd="1" destOrd="0" presId="urn:microsoft.com/office/officeart/2005/8/layout/hProcess6"/>
    <dgm:cxn modelId="{78EF239A-964F-4FFC-96F3-368CF622FA21}" type="presParOf" srcId="{746D2FBD-BD5F-42E2-971A-66B1C257F9E2}" destId="{ED0FDE5F-55EC-40F3-A05B-3A100363AE0F}" srcOrd="2" destOrd="0" presId="urn:microsoft.com/office/officeart/2005/8/layout/hProcess6"/>
    <dgm:cxn modelId="{0FC975EC-08EB-407F-9234-0FF3A6C174D3}" type="presParOf" srcId="{746D2FBD-BD5F-42E2-971A-66B1C257F9E2}" destId="{60041C26-75F0-4CC9-95C1-E602F40A8CC1}" srcOrd="3" destOrd="0" presId="urn:microsoft.com/office/officeart/2005/8/layout/hProcess6"/>
    <dgm:cxn modelId="{7CF3790E-B07B-404D-9F7F-DC59E52D3194}" type="presParOf" srcId="{7E851CFD-DF17-4FDF-96A9-4C522748AADC}" destId="{29ADCDC1-FBFB-4E8E-A8BC-1FDB26BDE995}" srcOrd="1" destOrd="0" presId="urn:microsoft.com/office/officeart/2005/8/layout/hProcess6"/>
    <dgm:cxn modelId="{23B8ACD4-B057-4AFB-83FF-BBD9C7C5349D}" type="presParOf" srcId="{7E851CFD-DF17-4FDF-96A9-4C522748AADC}" destId="{F4B249D6-032F-4481-BA07-C5170A70FD9C}" srcOrd="2" destOrd="0" presId="urn:microsoft.com/office/officeart/2005/8/layout/hProcess6"/>
    <dgm:cxn modelId="{CCE6179B-7C23-4CA0-A05A-3007156690FE}" type="presParOf" srcId="{F4B249D6-032F-4481-BA07-C5170A70FD9C}" destId="{2274879D-73F6-47D2-BBE7-C824BC04AD9E}" srcOrd="0" destOrd="0" presId="urn:microsoft.com/office/officeart/2005/8/layout/hProcess6"/>
    <dgm:cxn modelId="{C76A9DA6-7DA8-474C-825E-0FF88DCCB328}" type="presParOf" srcId="{F4B249D6-032F-4481-BA07-C5170A70FD9C}" destId="{DFEF25A8-F697-4DDE-8A57-40B6103818A3}" srcOrd="1" destOrd="0" presId="urn:microsoft.com/office/officeart/2005/8/layout/hProcess6"/>
    <dgm:cxn modelId="{1AF28205-E645-4AFC-839F-DF0B6572D299}" type="presParOf" srcId="{F4B249D6-032F-4481-BA07-C5170A70FD9C}" destId="{3AE7AEA2-7B32-4010-8434-560AC9E410C8}" srcOrd="2" destOrd="0" presId="urn:microsoft.com/office/officeart/2005/8/layout/hProcess6"/>
    <dgm:cxn modelId="{A913FC51-4BC9-4A3F-B641-C8CBB9147800}" type="presParOf" srcId="{F4B249D6-032F-4481-BA07-C5170A70FD9C}" destId="{EF70A1D4-E3D3-4040-87F8-AE72116D78C5}" srcOrd="3" destOrd="0" presId="urn:microsoft.com/office/officeart/2005/8/layout/hProcess6"/>
    <dgm:cxn modelId="{60B8318B-4D43-46CF-82F7-F5F4C8595B3F}" type="presParOf" srcId="{7E851CFD-DF17-4FDF-96A9-4C522748AADC}" destId="{F001CC99-30CE-4C9F-A93D-9A6530AD17E3}" srcOrd="3" destOrd="0" presId="urn:microsoft.com/office/officeart/2005/8/layout/hProcess6"/>
    <dgm:cxn modelId="{A6610C89-48EE-4DA6-A260-592BD9F444EF}" type="presParOf" srcId="{7E851CFD-DF17-4FDF-96A9-4C522748AADC}" destId="{E874D5D7-7E3B-42AB-8AC2-3FD9A0066116}" srcOrd="4" destOrd="0" presId="urn:microsoft.com/office/officeart/2005/8/layout/hProcess6"/>
    <dgm:cxn modelId="{1CDCED05-5FE1-4B61-B4CF-FEBB3FEA293B}" type="presParOf" srcId="{E874D5D7-7E3B-42AB-8AC2-3FD9A0066116}" destId="{3BD1B348-79A7-42F1-B782-BE49E8858CF5}" srcOrd="0" destOrd="0" presId="urn:microsoft.com/office/officeart/2005/8/layout/hProcess6"/>
    <dgm:cxn modelId="{E94B731B-63BA-4F3E-B027-897F6C9C9DA3}" type="presParOf" srcId="{E874D5D7-7E3B-42AB-8AC2-3FD9A0066116}" destId="{6EFE774C-ECDB-42B9-8D77-1D5F67231E10}" srcOrd="1" destOrd="0" presId="urn:microsoft.com/office/officeart/2005/8/layout/hProcess6"/>
    <dgm:cxn modelId="{CC5F14A3-3EF4-4C5A-88B5-8D19FC4FAEFF}" type="presParOf" srcId="{E874D5D7-7E3B-42AB-8AC2-3FD9A0066116}" destId="{832CA24D-AEC8-48BC-9B0B-C03FF9B93C74}" srcOrd="2" destOrd="0" presId="urn:microsoft.com/office/officeart/2005/8/layout/hProcess6"/>
    <dgm:cxn modelId="{FEE47B68-EBB9-4998-AFA0-51E6B7DDF27C}" type="presParOf" srcId="{E874D5D7-7E3B-42AB-8AC2-3FD9A0066116}" destId="{AC6ECD67-A0B8-4BA1-BE00-EC1EFC1BB2F8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5385526-FE1E-4873-94A6-0A3840E2C8E8}">
      <dsp:nvSpPr>
        <dsp:cNvPr id="0" name=""/>
        <dsp:cNvSpPr/>
      </dsp:nvSpPr>
      <dsp:spPr>
        <a:xfrm>
          <a:off x="3425818" y="2092318"/>
          <a:ext cx="1606562" cy="160656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err="1" smtClean="0"/>
            <a:t>struct</a:t>
          </a:r>
          <a:endParaRPr lang="en-US" sz="3800" kern="1200" dirty="0"/>
        </a:p>
      </dsp:txBody>
      <dsp:txXfrm>
        <a:off x="3425818" y="2092318"/>
        <a:ext cx="1606562" cy="1606562"/>
      </dsp:txXfrm>
    </dsp:sp>
    <dsp:sp modelId="{51406657-2870-4408-A4D3-58A59F12A3DA}">
      <dsp:nvSpPr>
        <dsp:cNvPr id="0" name=""/>
        <dsp:cNvSpPr/>
      </dsp:nvSpPr>
      <dsp:spPr>
        <a:xfrm rot="16200000">
          <a:off x="3988022" y="1834146"/>
          <a:ext cx="482154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482154" y="1709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6200000">
        <a:off x="4217046" y="1839187"/>
        <a:ext cx="24107" cy="24107"/>
      </dsp:txXfrm>
    </dsp:sp>
    <dsp:sp modelId="{1D08EEC8-2BEE-405D-85D1-A7F8C7176E87}">
      <dsp:nvSpPr>
        <dsp:cNvPr id="0" name=""/>
        <dsp:cNvSpPr/>
      </dsp:nvSpPr>
      <dsp:spPr>
        <a:xfrm>
          <a:off x="3425818" y="3601"/>
          <a:ext cx="1606562" cy="160656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Construct</a:t>
          </a:r>
          <a:endParaRPr lang="en-US" sz="18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Construction</a:t>
          </a:r>
          <a:endParaRPr lang="en-US" sz="1400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/>
            <a:t>constructivist</a:t>
          </a:r>
          <a:endParaRPr lang="en-US" sz="1400" kern="1200" dirty="0"/>
        </a:p>
      </dsp:txBody>
      <dsp:txXfrm>
        <a:off x="3425818" y="3601"/>
        <a:ext cx="1606562" cy="1606562"/>
      </dsp:txXfrm>
    </dsp:sp>
    <dsp:sp modelId="{4F994D6A-8076-497C-B16D-23F0C063DD93}">
      <dsp:nvSpPr>
        <dsp:cNvPr id="0" name=""/>
        <dsp:cNvSpPr/>
      </dsp:nvSpPr>
      <dsp:spPr>
        <a:xfrm>
          <a:off x="5032381" y="2878505"/>
          <a:ext cx="482154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482154" y="1709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261404" y="2883546"/>
        <a:ext cx="24107" cy="24107"/>
      </dsp:txXfrm>
    </dsp:sp>
    <dsp:sp modelId="{601015CE-3257-4D99-9BDF-2FA1821C58B8}">
      <dsp:nvSpPr>
        <dsp:cNvPr id="0" name=""/>
        <dsp:cNvSpPr/>
      </dsp:nvSpPr>
      <dsp:spPr>
        <a:xfrm>
          <a:off x="5514535" y="2092318"/>
          <a:ext cx="1606562" cy="1606562"/>
        </a:xfrm>
        <a:prstGeom prst="ellipse">
          <a:avLst/>
        </a:prstGeom>
        <a:solidFill>
          <a:schemeClr val="accent2">
            <a:hueOff val="1560506"/>
            <a:satOff val="-1946"/>
            <a:lumOff val="45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5514535" y="2092318"/>
        <a:ext cx="1606562" cy="1606562"/>
      </dsp:txXfrm>
    </dsp:sp>
    <dsp:sp modelId="{017075AE-007D-4044-8931-EBFF8A93E4B0}">
      <dsp:nvSpPr>
        <dsp:cNvPr id="0" name=""/>
        <dsp:cNvSpPr/>
      </dsp:nvSpPr>
      <dsp:spPr>
        <a:xfrm rot="5400000">
          <a:off x="3988022" y="3922863"/>
          <a:ext cx="482154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482154" y="1709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5400000">
        <a:off x="4217046" y="3927904"/>
        <a:ext cx="24107" cy="24107"/>
      </dsp:txXfrm>
    </dsp:sp>
    <dsp:sp modelId="{61C0FA13-86DC-4998-BC5D-B746569C848A}">
      <dsp:nvSpPr>
        <dsp:cNvPr id="0" name=""/>
        <dsp:cNvSpPr/>
      </dsp:nvSpPr>
      <dsp:spPr>
        <a:xfrm>
          <a:off x="3425818" y="4181035"/>
          <a:ext cx="1606562" cy="1606562"/>
        </a:xfrm>
        <a:prstGeom prst="ellipse">
          <a:avLst/>
        </a:prstGeom>
        <a:solidFill>
          <a:schemeClr val="accent2">
            <a:hueOff val="3121013"/>
            <a:satOff val="-3893"/>
            <a:lumOff val="91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/>
        </a:p>
      </dsp:txBody>
      <dsp:txXfrm>
        <a:off x="3425818" y="4181035"/>
        <a:ext cx="1606562" cy="1606562"/>
      </dsp:txXfrm>
    </dsp:sp>
    <dsp:sp modelId="{413D6E3A-825F-44FC-995C-EB55A849863F}">
      <dsp:nvSpPr>
        <dsp:cNvPr id="0" name=""/>
        <dsp:cNvSpPr/>
      </dsp:nvSpPr>
      <dsp:spPr>
        <a:xfrm rot="10800000">
          <a:off x="2943664" y="2878505"/>
          <a:ext cx="482154" cy="34189"/>
        </a:xfrm>
        <a:custGeom>
          <a:avLst/>
          <a:gdLst/>
          <a:ahLst/>
          <a:cxnLst/>
          <a:rect l="0" t="0" r="0" b="0"/>
          <a:pathLst>
            <a:path>
              <a:moveTo>
                <a:pt x="0" y="17094"/>
              </a:moveTo>
              <a:lnTo>
                <a:pt x="482154" y="17094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 rot="10800000">
        <a:off x="3172687" y="2883546"/>
        <a:ext cx="24107" cy="24107"/>
      </dsp:txXfrm>
    </dsp:sp>
    <dsp:sp modelId="{5CB0E707-EFF6-4BA1-BCBB-50926C1643C6}">
      <dsp:nvSpPr>
        <dsp:cNvPr id="0" name=""/>
        <dsp:cNvSpPr/>
      </dsp:nvSpPr>
      <dsp:spPr>
        <a:xfrm>
          <a:off x="1337101" y="2092318"/>
          <a:ext cx="1606562" cy="1606562"/>
        </a:xfrm>
        <a:prstGeom prst="ellipse">
          <a:avLst/>
        </a:prstGeom>
        <a:solidFill>
          <a:schemeClr val="accent2">
            <a:hueOff val="4681519"/>
            <a:satOff val="-5839"/>
            <a:lumOff val="137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800" kern="1200" dirty="0"/>
        </a:p>
      </dsp:txBody>
      <dsp:txXfrm>
        <a:off x="1337101" y="2092318"/>
        <a:ext cx="1606562" cy="160656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3A86E1F-0E3B-43B0-AA6A-EE0BE8401CA2}">
      <dsp:nvSpPr>
        <dsp:cNvPr id="0" name=""/>
        <dsp:cNvSpPr/>
      </dsp:nvSpPr>
      <dsp:spPr>
        <a:xfrm>
          <a:off x="106832" y="1309328"/>
          <a:ext cx="1978270" cy="1445343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1120" tIns="17780" rIns="3556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/>
        </a:p>
      </dsp:txBody>
      <dsp:txXfrm>
        <a:off x="601400" y="1309328"/>
        <a:ext cx="1483703" cy="1445343"/>
      </dsp:txXfrm>
    </dsp:sp>
    <dsp:sp modelId="{60041C26-75F0-4CC9-95C1-E602F40A8CC1}">
      <dsp:nvSpPr>
        <dsp:cNvPr id="0" name=""/>
        <dsp:cNvSpPr/>
      </dsp:nvSpPr>
      <dsp:spPr>
        <a:xfrm>
          <a:off x="386074" y="1574871"/>
          <a:ext cx="1239691" cy="960033"/>
        </a:xfrm>
        <a:prstGeom prst="ellipse">
          <a:avLst/>
        </a:prstGeom>
        <a:solidFill>
          <a:srgbClr val="C0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Think</a:t>
          </a:r>
          <a:endParaRPr lang="en-US" sz="2500" kern="1200" dirty="0"/>
        </a:p>
      </dsp:txBody>
      <dsp:txXfrm>
        <a:off x="386074" y="1574871"/>
        <a:ext cx="1239691" cy="960033"/>
      </dsp:txXfrm>
    </dsp:sp>
    <dsp:sp modelId="{DFEF25A8-F697-4DDE-8A57-40B6103818A3}">
      <dsp:nvSpPr>
        <dsp:cNvPr id="0" name=""/>
        <dsp:cNvSpPr/>
      </dsp:nvSpPr>
      <dsp:spPr>
        <a:xfrm>
          <a:off x="2209989" y="1296845"/>
          <a:ext cx="1869168" cy="1470308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/>
        </a:p>
      </dsp:txBody>
      <dsp:txXfrm>
        <a:off x="2677281" y="1296845"/>
        <a:ext cx="1401876" cy="1470308"/>
      </dsp:txXfrm>
    </dsp:sp>
    <dsp:sp modelId="{EF70A1D4-E3D3-4040-87F8-AE72116D78C5}">
      <dsp:nvSpPr>
        <dsp:cNvPr id="0" name=""/>
        <dsp:cNvSpPr/>
      </dsp:nvSpPr>
      <dsp:spPr>
        <a:xfrm>
          <a:off x="2502086" y="1541121"/>
          <a:ext cx="1050056" cy="981757"/>
        </a:xfrm>
        <a:prstGeom prst="ellipse">
          <a:avLst/>
        </a:prstGeom>
        <a:solidFill>
          <a:schemeClr val="accent6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Pair</a:t>
          </a:r>
          <a:endParaRPr lang="en-US" sz="2400" kern="1200" dirty="0"/>
        </a:p>
      </dsp:txBody>
      <dsp:txXfrm>
        <a:off x="2502086" y="1541121"/>
        <a:ext cx="1050056" cy="981757"/>
      </dsp:txXfrm>
    </dsp:sp>
    <dsp:sp modelId="{6EFE774C-ECDB-42B9-8D77-1D5F67231E10}">
      <dsp:nvSpPr>
        <dsp:cNvPr id="0" name=""/>
        <dsp:cNvSpPr/>
      </dsp:nvSpPr>
      <dsp:spPr>
        <a:xfrm>
          <a:off x="4288390" y="1309423"/>
          <a:ext cx="1806546" cy="1445152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11430" rIns="2286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sz="1800" kern="1200" dirty="0"/>
        </a:p>
      </dsp:txBody>
      <dsp:txXfrm>
        <a:off x="4740027" y="1309423"/>
        <a:ext cx="1354909" cy="1445152"/>
      </dsp:txXfrm>
    </dsp:sp>
    <dsp:sp modelId="{AC6ECD67-A0B8-4BA1-BE00-EC1EFC1BB2F8}">
      <dsp:nvSpPr>
        <dsp:cNvPr id="0" name=""/>
        <dsp:cNvSpPr/>
      </dsp:nvSpPr>
      <dsp:spPr>
        <a:xfrm>
          <a:off x="4455899" y="1546648"/>
          <a:ext cx="1156128" cy="970703"/>
        </a:xfrm>
        <a:prstGeom prst="ellips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Share</a:t>
          </a:r>
          <a:endParaRPr lang="en-US" sz="2400" kern="1200" dirty="0"/>
        </a:p>
      </dsp:txBody>
      <dsp:txXfrm>
        <a:off x="4455899" y="1546648"/>
        <a:ext cx="1156128" cy="9707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4305E1-E814-43C3-9775-8BA6C73BDE5F}" type="datetimeFigureOut">
              <a:rPr lang="en-US" smtClean="0"/>
              <a:pPr/>
              <a:t>3/17/2010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76C927-4BEA-4099-9355-20FC36B3155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*Activity – have the participants</a:t>
            </a:r>
            <a:r>
              <a:rPr lang="en-US" baseline="0" dirty="0" smtClean="0"/>
              <a:t> select 8 words for robust, explicit instruction based on the tenets on slide 11</a:t>
            </a:r>
            <a:endParaRPr lang="en-US" dirty="0" smtClean="0"/>
          </a:p>
          <a:p>
            <a:r>
              <a:rPr lang="en-US" dirty="0" smtClean="0"/>
              <a:t>Robust:</a:t>
            </a:r>
            <a:r>
              <a:rPr lang="en-US" baseline="0" dirty="0" smtClean="0"/>
              <a:t>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Discreet – an abstract referent, not concrete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Ravages - 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Meretricious – critical to the story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Instigate- tier 2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Imputation – teach that the </a:t>
            </a:r>
            <a:r>
              <a:rPr lang="en-US" baseline="0" dirty="0" err="1" smtClean="0"/>
              <a:t>baseword</a:t>
            </a:r>
            <a:r>
              <a:rPr lang="en-US" baseline="0" dirty="0" smtClean="0"/>
              <a:t> is impute, BIG IDEA: teach the easiest word in the word family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Prudence – </a:t>
            </a:r>
            <a:r>
              <a:rPr lang="en-US" i="1" baseline="0" dirty="0" smtClean="0"/>
              <a:t>prudent</a:t>
            </a:r>
            <a:r>
              <a:rPr lang="en-US" baseline="0" dirty="0" smtClean="0"/>
              <a:t> is forethought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Laboriously – </a:t>
            </a:r>
            <a:r>
              <a:rPr lang="en-US" i="1" baseline="0" dirty="0" smtClean="0"/>
              <a:t>teach</a:t>
            </a:r>
            <a:r>
              <a:rPr lang="en-US" baseline="0" dirty="0" smtClean="0"/>
              <a:t> labor; </a:t>
            </a:r>
            <a:r>
              <a:rPr lang="en-US" u="sng" baseline="0" dirty="0" smtClean="0"/>
              <a:t>look</a:t>
            </a:r>
            <a:r>
              <a:rPr lang="en-US" baseline="0" dirty="0" smtClean="0"/>
              <a:t> at the words together so you can see the </a:t>
            </a:r>
            <a:r>
              <a:rPr lang="en-US" baseline="0" dirty="0" err="1" smtClean="0"/>
              <a:t>morphographic</a:t>
            </a:r>
            <a:r>
              <a:rPr lang="en-US" baseline="0" dirty="0" smtClean="0"/>
              <a:t> differences/similarities even thought the </a:t>
            </a:r>
            <a:r>
              <a:rPr lang="en-US" baseline="0" dirty="0" err="1" smtClean="0"/>
              <a:t>pronuncitations</a:t>
            </a:r>
            <a:r>
              <a:rPr lang="en-US" baseline="0" dirty="0" smtClean="0"/>
              <a:t> change depending on the construct of the word ( reform/ reformation, protest/protestant, wild/wilderness)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English is a TOTAL </a:t>
            </a:r>
            <a:r>
              <a:rPr lang="en-US" baseline="0" dirty="0" err="1" smtClean="0"/>
              <a:t>morphographic</a:t>
            </a:r>
            <a:r>
              <a:rPr lang="en-US" baseline="0" dirty="0" smtClean="0"/>
              <a:t> language (meaning)</a:t>
            </a:r>
          </a:p>
          <a:p>
            <a:pPr marL="685800" lvl="1" indent="-228600">
              <a:buFont typeface="Arial" pitchFamily="34" charset="0"/>
              <a:buChar char="•"/>
            </a:pPr>
            <a:r>
              <a:rPr lang="en-US" baseline="0" dirty="0" smtClean="0"/>
              <a:t>Partially phonologically based (hear/sounds)</a:t>
            </a:r>
          </a:p>
          <a:p>
            <a:pPr marL="228600" indent="-228600">
              <a:buFont typeface="+mj-lt"/>
              <a:buAutoNum type="arabicPeriod"/>
            </a:pPr>
            <a:r>
              <a:rPr lang="en-US" baseline="0" dirty="0" smtClean="0"/>
              <a:t>Conception – </a:t>
            </a:r>
            <a:r>
              <a:rPr lang="en-US" i="1" baseline="0" dirty="0" smtClean="0"/>
              <a:t>concept</a:t>
            </a:r>
            <a:r>
              <a:rPr lang="en-US" baseline="0" dirty="0" smtClean="0"/>
              <a:t> or thought</a:t>
            </a:r>
          </a:p>
          <a:p>
            <a:pPr marL="228600" indent="-228600">
              <a:buFont typeface="+mj-lt"/>
              <a:buNone/>
            </a:pPr>
            <a:endParaRPr lang="en-US" baseline="0" dirty="0" smtClean="0"/>
          </a:p>
          <a:p>
            <a:r>
              <a:rPr lang="en-US" baseline="0" dirty="0" smtClean="0"/>
              <a:t>A little time: 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Cascade (action related to movement, waterfall cascades over the rock)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parsimony (g</a:t>
            </a:r>
            <a:r>
              <a:rPr lang="en-US" dirty="0" smtClean="0"/>
              <a:t>reat reluctance to spend money unnecessarily)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mendicancy squad (mendicant: beggar; police who arrested beggars)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teach words that are related, together: chaste &amp; modest (</a:t>
            </a:r>
            <a:r>
              <a:rPr lang="en-US" dirty="0" smtClean="0"/>
              <a:t>not very great, big, or expensive</a:t>
            </a:r>
            <a:r>
              <a:rPr lang="en-US" i="0" dirty="0" smtClean="0"/>
              <a:t>)</a:t>
            </a:r>
            <a:r>
              <a:rPr lang="en-US" baseline="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new label for a new concept: ecstatic (thrilled, elated excited), duplicate (copy)</a:t>
            </a:r>
          </a:p>
          <a:p>
            <a:pPr>
              <a:buFont typeface="Arial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 a</a:t>
            </a:r>
            <a:r>
              <a:rPr lang="en-US" baseline="0" dirty="0" smtClean="0"/>
              <a:t> poll:  dictionary or glossary with 1s or 2s on fingers.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* Activity</a:t>
            </a:r>
            <a:r>
              <a:rPr lang="en-US" baseline="0" dirty="0" smtClean="0"/>
              <a:t>:  </a:t>
            </a:r>
            <a:r>
              <a:rPr lang="en-US" sz="4400" dirty="0" smtClean="0">
                <a:solidFill>
                  <a:srgbClr val="C00000"/>
                </a:solidFill>
              </a:rPr>
              <a:t>DO NOW:  Create a word web using the root  </a:t>
            </a:r>
            <a:r>
              <a:rPr lang="en-US" sz="4400" b="1" dirty="0" err="1" smtClean="0">
                <a:solidFill>
                  <a:srgbClr val="C00000"/>
                </a:solidFill>
              </a:rPr>
              <a:t>struct</a:t>
            </a:r>
            <a:r>
              <a:rPr lang="en-US" sz="4400" b="1" dirty="0" smtClean="0">
                <a:solidFill>
                  <a:srgbClr val="C00000"/>
                </a:solidFill>
              </a:rPr>
              <a:t>.  </a:t>
            </a:r>
            <a:r>
              <a:rPr lang="en-US" sz="4400" b="0" dirty="0" smtClean="0">
                <a:solidFill>
                  <a:srgbClr val="C00000"/>
                </a:solidFill>
              </a:rPr>
              <a:t>Refer to slide</a:t>
            </a:r>
            <a:r>
              <a:rPr lang="en-US" sz="4400" b="0" baseline="0" dirty="0" smtClean="0">
                <a:solidFill>
                  <a:srgbClr val="C00000"/>
                </a:solidFill>
              </a:rPr>
              <a:t> 20 to complete the word web.</a:t>
            </a:r>
            <a:endParaRPr lang="en-US" sz="4400" b="0" dirty="0" smtClean="0">
              <a:solidFill>
                <a:srgbClr val="C0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Destruct, destruction, indestructible</a:t>
            </a:r>
            <a:r>
              <a:rPr lang="en-US" baseline="0" dirty="0" smtClean="0"/>
              <a:t> </a:t>
            </a:r>
            <a:endParaRPr lang="en-US" dirty="0" smtClean="0"/>
          </a:p>
          <a:p>
            <a:r>
              <a:rPr lang="en-US" dirty="0" smtClean="0"/>
              <a:t>Reconstruct, reconstructive</a:t>
            </a:r>
          </a:p>
          <a:p>
            <a:r>
              <a:rPr lang="en-US" dirty="0" smtClean="0"/>
              <a:t>Structure, structured, structural</a:t>
            </a:r>
          </a:p>
          <a:p>
            <a:r>
              <a:rPr lang="en-US" dirty="0" smtClean="0"/>
              <a:t>Instruct, instruction, instructor, instructive</a:t>
            </a:r>
          </a:p>
          <a:p>
            <a:r>
              <a:rPr lang="en-US" dirty="0" smtClean="0"/>
              <a:t>Obstruct, obstruction,</a:t>
            </a:r>
            <a:r>
              <a:rPr lang="en-US" baseline="0" dirty="0" smtClean="0"/>
              <a:t> obstructionist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Use a range of examples</a:t>
            </a:r>
          </a:p>
          <a:p>
            <a:r>
              <a:rPr lang="en-US" dirty="0" smtClean="0"/>
              <a:t>Directly tie</a:t>
            </a:r>
            <a:r>
              <a:rPr lang="en-US" baseline="0" dirty="0" smtClean="0"/>
              <a:t> it to the text in one example</a:t>
            </a:r>
          </a:p>
          <a:p>
            <a:r>
              <a:rPr lang="en-US" baseline="0" dirty="0" smtClean="0"/>
              <a:t>Include the students in the example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Synonyms</a:t>
            </a:r>
            <a:r>
              <a:rPr lang="en-US" baseline="0" dirty="0" smtClean="0"/>
              <a:t> and Antonyms:</a:t>
            </a:r>
          </a:p>
          <a:p>
            <a:r>
              <a:rPr lang="en-US" baseline="0" dirty="0" smtClean="0"/>
              <a:t>  - gradable (gradients) expresses the degree of the attribute (enormous, tiny) on a continuum  </a:t>
            </a:r>
          </a:p>
          <a:p>
            <a:r>
              <a:rPr lang="en-US" b="1" baseline="0" dirty="0" smtClean="0"/>
              <a:t>      *Scaling Activity – enormous, huge, large, average, small, tiny, miniscule  </a:t>
            </a:r>
          </a:p>
          <a:p>
            <a:r>
              <a:rPr lang="en-US" b="1" baseline="0" dirty="0" smtClean="0"/>
              <a:t>	</a:t>
            </a:r>
            <a:r>
              <a:rPr lang="en-US" b="0" baseline="0" dirty="0" smtClean="0"/>
              <a:t>verbal exercise that can make writers make more precise word choices/ refine word knowledge</a:t>
            </a:r>
            <a:endParaRPr lang="en-US" b="1" baseline="0" dirty="0" smtClean="0"/>
          </a:p>
          <a:p>
            <a:r>
              <a:rPr lang="en-US" b="0" baseline="0" dirty="0" smtClean="0"/>
              <a:t>   -Complementary antonyms – pairs of opposites are dichotomous and do not represent points on a scale (married or single)</a:t>
            </a:r>
          </a:p>
          <a:p>
            <a:endParaRPr lang="en-US" b="0" baseline="0" dirty="0" smtClean="0"/>
          </a:p>
          <a:p>
            <a:r>
              <a:rPr lang="en-US" dirty="0" smtClean="0"/>
              <a:t>Etymology</a:t>
            </a:r>
            <a:r>
              <a:rPr lang="en-US" baseline="0" dirty="0" smtClean="0"/>
              <a:t> </a:t>
            </a:r>
            <a:r>
              <a:rPr lang="en-US" baseline="0" dirty="0" smtClean="0"/>
              <a:t>:</a:t>
            </a:r>
          </a:p>
          <a:p>
            <a:r>
              <a:rPr lang="en-US" baseline="0" dirty="0" smtClean="0"/>
              <a:t>How many languages is English primarily made up of?  5 </a:t>
            </a:r>
          </a:p>
          <a:p>
            <a:r>
              <a:rPr lang="en-US" baseline="0" dirty="0" smtClean="0"/>
              <a:t>Anglo-Saxon- Germanic tribes, earliest words that children learn (gut, chick, hill, rain)</a:t>
            </a:r>
          </a:p>
          <a:p>
            <a:r>
              <a:rPr lang="en-US" baseline="0" dirty="0" smtClean="0"/>
              <a:t>Latin –when textbooks are introduced/grade 4 or 5 (motion, focus, active, construct)</a:t>
            </a:r>
          </a:p>
          <a:p>
            <a:r>
              <a:rPr lang="en-US" baseline="0" dirty="0" smtClean="0"/>
              <a:t>Greek- scientific, medical, technical words ( phonics, Olympics, thermometer)</a:t>
            </a:r>
          </a:p>
          <a:p>
            <a:r>
              <a:rPr lang="en-US" baseline="0" dirty="0" smtClean="0"/>
              <a:t>French – words for sophisticated things ( chic, boutique, soup, damage, antique)</a:t>
            </a:r>
          </a:p>
          <a:p>
            <a:r>
              <a:rPr lang="en-US" baseline="0" dirty="0" smtClean="0"/>
              <a:t>Spanish (increasingly common)- banana, cinch, canyon, spaniel, patio, guitar </a:t>
            </a:r>
          </a:p>
          <a:p>
            <a:endParaRPr lang="en-US" baseline="0" dirty="0" smtClean="0"/>
          </a:p>
          <a:p>
            <a:r>
              <a:rPr lang="en-US" baseline="0" dirty="0" smtClean="0"/>
              <a:t>Company – comes from the French, pain means bread, “break bread together”</a:t>
            </a:r>
          </a:p>
          <a:p>
            <a:r>
              <a:rPr lang="en-US" baseline="0" dirty="0" smtClean="0"/>
              <a:t>Sinister – left in Latin “left handed compliment”  things done with left hand were considered evil</a:t>
            </a:r>
          </a:p>
          <a:p>
            <a:r>
              <a:rPr lang="en-US" baseline="0" dirty="0" smtClean="0"/>
              <a:t>Sandwich -   4</a:t>
            </a:r>
            <a:r>
              <a:rPr lang="en-US" baseline="30000" dirty="0" smtClean="0"/>
              <a:t>th</a:t>
            </a:r>
            <a:r>
              <a:rPr lang="en-US" baseline="0" dirty="0" smtClean="0"/>
              <a:t> Earl of Sandwich (1718-1972) who was reluctant to leave gaming tables, so asked for meat </a:t>
            </a:r>
          </a:p>
          <a:p>
            <a:r>
              <a:rPr lang="en-US" baseline="0" dirty="0" smtClean="0"/>
              <a:t>                   between pieces of sliced bread.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*Activity  -  pass</a:t>
            </a:r>
            <a:r>
              <a:rPr lang="en-US" baseline="0" dirty="0" smtClean="0"/>
              <a:t> out </a:t>
            </a:r>
            <a:r>
              <a:rPr lang="en-US" baseline="0" dirty="0" smtClean="0"/>
              <a:t>one dog word card to each participant.  </a:t>
            </a:r>
            <a:r>
              <a:rPr lang="en-US" baseline="0" dirty="0" smtClean="0"/>
              <a:t>Ask </a:t>
            </a:r>
            <a:r>
              <a:rPr lang="en-US" baseline="0" dirty="0" smtClean="0"/>
              <a:t>group to </a:t>
            </a:r>
            <a:r>
              <a:rPr lang="en-US" baseline="0" dirty="0" smtClean="0"/>
              <a:t>sort the cards into categories and subcategories.  </a:t>
            </a:r>
            <a:r>
              <a:rPr lang="en-US" i="1" baseline="0" dirty="0" smtClean="0"/>
              <a:t>What do you need to know to complete this task</a:t>
            </a:r>
            <a:r>
              <a:rPr lang="en-US" i="1" baseline="0" dirty="0" smtClean="0"/>
              <a:t>? </a:t>
            </a:r>
            <a:endParaRPr lang="en-US" i="1" baseline="0" dirty="0" smtClean="0"/>
          </a:p>
          <a:p>
            <a:r>
              <a:rPr lang="en-US" baseline="0" dirty="0" smtClean="0"/>
              <a:t>	</a:t>
            </a:r>
            <a:r>
              <a:rPr lang="en-US" baseline="0" dirty="0" err="1" smtClean="0"/>
              <a:t>Ing</a:t>
            </a:r>
            <a:r>
              <a:rPr lang="en-US" baseline="0" dirty="0" smtClean="0"/>
              <a:t> – jobs/verbs</a:t>
            </a:r>
          </a:p>
          <a:p>
            <a:r>
              <a:rPr lang="en-US" baseline="0" dirty="0" smtClean="0"/>
              <a:t>	Background knowledge, meaning of vocab.</a:t>
            </a:r>
          </a:p>
          <a:p>
            <a:r>
              <a:rPr lang="en-US" i="1" baseline="0" dirty="0" smtClean="0"/>
              <a:t>Create a graphic organizer based on the way that you sorted the cards </a:t>
            </a:r>
            <a:r>
              <a:rPr lang="en-US" baseline="0" dirty="0" smtClean="0"/>
              <a:t>(hierarchical? Web</a:t>
            </a:r>
            <a:r>
              <a:rPr lang="en-US" baseline="0" dirty="0" smtClean="0"/>
              <a:t>?)</a:t>
            </a:r>
          </a:p>
          <a:p>
            <a:endParaRPr lang="en-US" baseline="0" dirty="0" smtClean="0"/>
          </a:p>
          <a:p>
            <a:r>
              <a:rPr lang="en-US" baseline="0" dirty="0" smtClean="0"/>
              <a:t>Each person is responsible for writing a sentence including their word.  Those with the word dog and the subcategory headings will write main idea sentences and the others will write detail sentences.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76C927-4BEA-4099-9355-20FC36B3155D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52400" y="3429000"/>
            <a:ext cx="4267200" cy="1066800"/>
          </a:xfrm>
        </p:spPr>
        <p:txBody>
          <a:bodyPr/>
          <a:lstStyle>
            <a:lvl1pPr>
              <a:defRPr sz="4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2400" y="4495800"/>
            <a:ext cx="5257800" cy="685800"/>
          </a:xfrm>
        </p:spPr>
        <p:txBody>
          <a:bodyPr/>
          <a:lstStyle>
            <a:lvl1pPr marL="0" indent="0">
              <a:buFontTx/>
              <a:buNone/>
              <a:defRPr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243F7B7F-F2AF-416C-A6E8-AE28E5A7F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A49D15-4646-457E-9D5F-C4BB4FAABFE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4E9184-AB4C-43FF-B63E-E580FA570F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3E0660-C074-433D-9C30-04765C019E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C2B7E8-D0A5-4644-944B-6459C37856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59CE3D-19E8-4822-898F-D5097DDBAE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3CBCE-C3F1-400A-847F-0A03151465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CD583-02D7-4C18-A7E2-EB1D268F6B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3AE58-B85D-4E13-848D-5ADA730CCE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245BA-F623-4941-ABF2-8C13DEACD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603C4-8C1F-427E-8978-45397A6EF3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4E579F-FF0D-420B-9463-DA56FA9B6D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accent6">
              <a:lumMod val="50000"/>
            </a:schemeClr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336699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accent5">
              <a:lumMod val="75000"/>
            </a:schemeClr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5">
              <a:lumMod val="75000"/>
            </a:schemeClr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accent5">
              <a:lumMod val="75000"/>
            </a:schemeClr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accent5">
              <a:lumMod val="75000"/>
            </a:schemeClr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rgbClr val="336699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rriam-webster.com/cgi-bin/audio.pl?mendic01=mendicancy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doceonline.com/" TargetMode="External"/><Relationship Id="rId2" Type="http://schemas.openxmlformats.org/officeDocument/2006/relationships/hyperlink" Target="http://www.collinslanguag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learnersdictionary.com/" TargetMode="External"/><Relationship Id="rId4" Type="http://schemas.openxmlformats.org/officeDocument/2006/relationships/hyperlink" Target="http://nhd.heinle.com/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aggalaxy.com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3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wmf"/><Relationship Id="rId4" Type="http://schemas.openxmlformats.org/officeDocument/2006/relationships/hyperlink" Target="http://www.scribd.com/doc/13823680/Vocabulary-Strategies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diomquest.com/" TargetMode="External"/><Relationship Id="rId2" Type="http://schemas.openxmlformats.org/officeDocument/2006/relationships/hyperlink" Target="http://www.idiomsit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pride-unlimited.com/probono/idioms1.html" TargetMode="External"/><Relationship Id="rId4" Type="http://schemas.openxmlformats.org/officeDocument/2006/relationships/hyperlink" Target="http://www.idiomsbykids.com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429000"/>
            <a:ext cx="4495800" cy="1066800"/>
          </a:xfrm>
        </p:spPr>
        <p:txBody>
          <a:bodyPr/>
          <a:lstStyle/>
          <a:p>
            <a:r>
              <a:rPr lang="en-US" sz="6000" dirty="0" smtClean="0">
                <a:solidFill>
                  <a:srgbClr val="C00000"/>
                </a:solidFill>
              </a:rPr>
              <a:t>Dynamic Vocabulary </a:t>
            </a:r>
            <a:endParaRPr lang="en-US" sz="6000" dirty="0">
              <a:solidFill>
                <a:srgbClr val="C000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4876800"/>
            <a:ext cx="5257800" cy="685800"/>
          </a:xfrm>
        </p:spPr>
        <p:txBody>
          <a:bodyPr/>
          <a:lstStyle/>
          <a:p>
            <a:r>
              <a:rPr lang="en-US" dirty="0" smtClean="0"/>
              <a:t>Content adapted from</a:t>
            </a:r>
          </a:p>
          <a:p>
            <a:r>
              <a:rPr lang="en-US" dirty="0" smtClean="0"/>
              <a:t> Anita L. Archer, Ph.D.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Instruction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Teach the meaning of critical, unknown vocabulary words. </a:t>
            </a:r>
          </a:p>
          <a:p>
            <a:pPr lvl="1"/>
            <a:r>
              <a:rPr lang="en-US" dirty="0" smtClean="0"/>
              <a:t>Select a </a:t>
            </a:r>
            <a:r>
              <a:rPr lang="en-US" b="1" dirty="0" smtClean="0"/>
              <a:t>limited number </a:t>
            </a:r>
            <a:r>
              <a:rPr lang="en-US" dirty="0" smtClean="0"/>
              <a:t>of words for robust, explicit vocabulary instruction.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b="1" dirty="0" smtClean="0"/>
              <a:t>Three to ten words </a:t>
            </a:r>
            <a:r>
              <a:rPr lang="en-US" dirty="0" smtClean="0"/>
              <a:t>per story or section in a chapter would be appropriate .</a:t>
            </a:r>
          </a:p>
          <a:p>
            <a:pPr>
              <a:buNone/>
            </a:pPr>
            <a:endParaRPr lang="en-US" dirty="0" smtClean="0"/>
          </a:p>
          <a:p>
            <a:pPr lvl="1"/>
            <a:r>
              <a:rPr lang="en-US" dirty="0" smtClean="0"/>
              <a:t>Briefly </a:t>
            </a:r>
            <a:r>
              <a:rPr lang="en-US" b="1" dirty="0" smtClean="0"/>
              <a:t>tell students the meaning of other words </a:t>
            </a:r>
            <a:r>
              <a:rPr lang="en-US" dirty="0" smtClean="0"/>
              <a:t>that are needed for comprehension. </a:t>
            </a:r>
          </a:p>
          <a:p>
            <a:pPr lvl="8">
              <a:buNone/>
            </a:pPr>
            <a:r>
              <a:rPr lang="en-US" dirty="0" smtClean="0"/>
              <a:t>			(Beck, et. al)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words that are</a:t>
            </a:r>
            <a:r>
              <a:rPr lang="en-US" b="1" dirty="0" smtClean="0"/>
              <a:t> unknown</a:t>
            </a:r>
            <a:r>
              <a:rPr lang="en-US" dirty="0" smtClean="0"/>
              <a:t>.</a:t>
            </a:r>
          </a:p>
          <a:p>
            <a:r>
              <a:rPr lang="en-US" dirty="0" smtClean="0"/>
              <a:t>Select words that are </a:t>
            </a:r>
            <a:r>
              <a:rPr lang="en-US" b="1" dirty="0" smtClean="0"/>
              <a:t>critical</a:t>
            </a:r>
            <a:r>
              <a:rPr lang="en-US" dirty="0" smtClean="0"/>
              <a:t> to passage understanding.</a:t>
            </a:r>
          </a:p>
          <a:p>
            <a:r>
              <a:rPr lang="en-US" dirty="0" smtClean="0"/>
              <a:t>Select words that students are likely to encounter in the future and are generally </a:t>
            </a:r>
            <a:r>
              <a:rPr lang="en-US" b="1" dirty="0" smtClean="0"/>
              <a:t>useful</a:t>
            </a:r>
            <a:r>
              <a:rPr lang="en-US" dirty="0" smtClean="0"/>
              <a:t>. </a:t>
            </a:r>
            <a:r>
              <a:rPr lang="en-US" sz="1800" dirty="0" smtClean="0"/>
              <a:t>(Stahl, 1986)</a:t>
            </a:r>
          </a:p>
          <a:p>
            <a:pPr lvl="1"/>
            <a:r>
              <a:rPr lang="en-US" dirty="0" smtClean="0"/>
              <a:t>Focus on Tier Two words </a:t>
            </a:r>
            <a:r>
              <a:rPr lang="en-US" sz="1800" dirty="0" smtClean="0"/>
              <a:t>(Beck &amp; </a:t>
            </a:r>
            <a:r>
              <a:rPr lang="en-US" sz="1800" dirty="0" err="1" smtClean="0"/>
              <a:t>McKeown</a:t>
            </a:r>
            <a:r>
              <a:rPr lang="en-US" sz="1800" dirty="0" smtClean="0"/>
              <a:t>, 2003)</a:t>
            </a:r>
          </a:p>
          <a:p>
            <a:pPr lvl="1"/>
            <a:r>
              <a:rPr lang="en-US" dirty="0" smtClean="0"/>
              <a:t>Academic Vocabulary </a:t>
            </a:r>
          </a:p>
          <a:p>
            <a:r>
              <a:rPr lang="en-US" dirty="0" smtClean="0"/>
              <a:t>Select difficult words that need interpretation </a:t>
            </a:r>
          </a:p>
          <a:p>
            <a:pPr lvl="1"/>
            <a:r>
              <a:rPr lang="en-US" dirty="0" smtClean="0"/>
              <a:t>Abstract referent, unknown concept, uncommon usage, not defined in context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/>
          <a:lstStyle/>
          <a:p>
            <a:r>
              <a:rPr lang="en-US" b="1" dirty="0" smtClean="0"/>
              <a:t>Tier One </a:t>
            </a:r>
            <a:r>
              <a:rPr lang="en-US" dirty="0" smtClean="0"/>
              <a:t>–Basic words</a:t>
            </a:r>
          </a:p>
          <a:p>
            <a:pPr lvl="1"/>
            <a:r>
              <a:rPr lang="en-US" dirty="0" smtClean="0"/>
              <a:t>chair, bed, happy, house</a:t>
            </a:r>
          </a:p>
          <a:p>
            <a:endParaRPr lang="en-US" sz="1000" dirty="0" smtClean="0"/>
          </a:p>
          <a:p>
            <a:r>
              <a:rPr lang="en-US" b="1" dirty="0" smtClean="0"/>
              <a:t>Tier Two </a:t>
            </a:r>
            <a:r>
              <a:rPr lang="en-US" dirty="0" smtClean="0"/>
              <a:t>–Words in general use, but not common</a:t>
            </a:r>
          </a:p>
          <a:p>
            <a:pPr lvl="1"/>
            <a:r>
              <a:rPr lang="en-US" dirty="0" smtClean="0"/>
              <a:t>concentrate, absurd, fortunate, relieved, dignity, convenient</a:t>
            </a:r>
          </a:p>
          <a:p>
            <a:pPr lvl="1"/>
            <a:r>
              <a:rPr lang="en-US" b="1" dirty="0" smtClean="0"/>
              <a:t>Academic Vocabulary </a:t>
            </a:r>
            <a:r>
              <a:rPr lang="en-US" dirty="0" smtClean="0"/>
              <a:t>– analyze, facilitate, inherent, fundamental, supplement, equivalent</a:t>
            </a:r>
          </a:p>
          <a:p>
            <a:pPr lvl="1"/>
            <a:endParaRPr lang="en-US" sz="1000" dirty="0" smtClean="0"/>
          </a:p>
          <a:p>
            <a:r>
              <a:rPr lang="en-US" b="1" dirty="0" smtClean="0"/>
              <a:t>Tier Three </a:t>
            </a:r>
            <a:r>
              <a:rPr lang="en-US" dirty="0" smtClean="0"/>
              <a:t>–Rare words limited to a specific domain</a:t>
            </a:r>
          </a:p>
          <a:p>
            <a:pPr lvl="1"/>
            <a:r>
              <a:rPr lang="en-US" dirty="0" smtClean="0"/>
              <a:t>tundra, igneous rock, weathering </a:t>
            </a:r>
          </a:p>
          <a:p>
            <a:pPr lvl="1"/>
            <a:r>
              <a:rPr lang="en-US" dirty="0" smtClean="0"/>
              <a:t>Background Knowledge	</a:t>
            </a:r>
          </a:p>
          <a:p>
            <a:pPr lvl="1">
              <a:buNone/>
            </a:pPr>
            <a:r>
              <a:rPr lang="en-US" sz="1800" dirty="0" smtClean="0"/>
              <a:t>							(Beck &amp; </a:t>
            </a:r>
            <a:r>
              <a:rPr lang="en-US" sz="1800" dirty="0" err="1" smtClean="0"/>
              <a:t>McKeown</a:t>
            </a:r>
            <a:r>
              <a:rPr lang="en-US" sz="1800" dirty="0" smtClean="0"/>
              <a:t>, 1985)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 rot="20052406">
            <a:off x="5411662" y="1246956"/>
            <a:ext cx="2153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You, the teacher</a:t>
            </a:r>
            <a:endParaRPr lang="en-US" sz="3600" dirty="0">
              <a:solidFill>
                <a:srgbClr val="C0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3733802" y="2362199"/>
            <a:ext cx="1752599" cy="1335027"/>
          </a:xfrm>
          <a:prstGeom prst="straightConnector1">
            <a:avLst/>
          </a:prstGeom>
          <a:ln w="254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7" name="Content Placeholder 3"/>
          <p:cNvGraphicFramePr>
            <a:graphicFrameLocks noGrp="1"/>
          </p:cNvGraphicFramePr>
          <p:nvPr>
            <p:ph type="pic" idx="1"/>
          </p:nvPr>
        </p:nvGraphicFramePr>
        <p:xfrm>
          <a:off x="1371600" y="1600200"/>
          <a:ext cx="6629400" cy="45380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9800"/>
                <a:gridCol w="2209800"/>
                <a:gridCol w="2209800"/>
              </a:tblGrid>
              <a:tr h="710177">
                <a:tc gridSpan="3">
                  <a:txBody>
                    <a:bodyPr/>
                    <a:lstStyle/>
                    <a:p>
                      <a:r>
                        <a:rPr lang="en-US" sz="1400" dirty="0" smtClean="0"/>
                        <a:t>Reading</a:t>
                      </a:r>
                      <a:r>
                        <a:rPr lang="en-US" sz="1400" baseline="0" dirty="0" smtClean="0"/>
                        <a:t> Level: Eighth Grade                           Passage: Gift of the Magi</a:t>
                      </a:r>
                    </a:p>
                    <a:p>
                      <a:r>
                        <a:rPr lang="en-US" sz="1400" baseline="0" dirty="0" smtClean="0"/>
                        <a:t>Series: Prentice Hall                                          Words: *Selected from instruction in</a:t>
                      </a:r>
                    </a:p>
                    <a:p>
                      <a:r>
                        <a:rPr lang="en-US" sz="1400" baseline="0" dirty="0" smtClean="0"/>
                        <a:t>                                                                                            teacher’s manual</a:t>
                      </a:r>
                    </a:p>
                    <a:p>
                      <a:r>
                        <a:rPr lang="en-US" sz="1400" baseline="0" dirty="0" smtClean="0"/>
                        <a:t>                                                                                            &gt; defined in text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57912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discreet*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imputation 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modest</a:t>
                      </a:r>
                      <a:endParaRPr lang="en-US" sz="24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ravages*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parsimony 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prudence</a:t>
                      </a:r>
                      <a:endParaRPr lang="en-US" sz="2400" dirty="0"/>
                    </a:p>
                  </a:txBody>
                  <a:tcPr/>
                </a:tc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chaste*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flat &gt; </a:t>
                      </a:r>
                      <a:r>
                        <a:rPr lang="en-US" sz="2000" dirty="0" smtClean="0"/>
                        <a:t>(apartment)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laboriously</a:t>
                      </a:r>
                    </a:p>
                  </a:txBody>
                  <a:tcPr/>
                </a:tc>
              </a:tr>
              <a:tr h="872164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cascade*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hlinkClick r:id="rId3"/>
                        </a:rPr>
                        <a:t>mendicancy squad</a:t>
                      </a:r>
                      <a:r>
                        <a:rPr lang="en-US" sz="2400" baseline="0" dirty="0" smtClean="0">
                          <a:hlinkClick r:id="rId3"/>
                        </a:rPr>
                        <a:t> </a:t>
                      </a:r>
                      <a:r>
                        <a:rPr lang="en-US" sz="2400" baseline="0" dirty="0" smtClean="0"/>
                        <a:t>&gt;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ecstatic</a:t>
                      </a:r>
                      <a:endParaRPr lang="en-US" sz="2400" dirty="0"/>
                    </a:p>
                  </a:txBody>
                  <a:tcPr/>
                </a:tc>
              </a:tr>
              <a:tr h="5756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meretricious*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supervising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deadline</a:t>
                      </a:r>
                      <a:endParaRPr lang="en-US" sz="2400" dirty="0"/>
                    </a:p>
                  </a:txBody>
                  <a:tcPr/>
                </a:tc>
              </a:tr>
              <a:tr h="575636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instigate*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Coney Island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conception</a:t>
                      </a:r>
                      <a:r>
                        <a:rPr lang="en-US" sz="2400" baseline="0" dirty="0" smtClean="0"/>
                        <a:t> 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81000" y="152400"/>
            <a:ext cx="8382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+mj-lt"/>
              </a:rPr>
              <a:t>Before Reading–Vocabulary Instruction</a:t>
            </a:r>
          </a:p>
          <a:p>
            <a:r>
              <a:rPr lang="en-US" sz="2400" dirty="0" smtClean="0"/>
              <a:t>   Select 8 words for robust, explicit instruction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1371600" y="2590800"/>
            <a:ext cx="14478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1295400" y="3124200"/>
            <a:ext cx="14478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447800" y="5029200"/>
            <a:ext cx="17526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1295400" y="5562600"/>
            <a:ext cx="14478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791200" y="3581400"/>
            <a:ext cx="1524000" cy="5334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715000" y="3124200"/>
            <a:ext cx="14478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3581400" y="2590800"/>
            <a:ext cx="16764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791200" y="5562600"/>
            <a:ext cx="1524000" cy="457200"/>
          </a:xfrm>
          <a:prstGeom prst="ellipse">
            <a:avLst/>
          </a:prstGeom>
          <a:solidFill>
            <a:schemeClr val="accent6">
              <a:lumMod val="75000"/>
              <a:alpha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Instruction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r>
              <a:rPr lang="en-US" sz="2800" b="1" dirty="0" smtClean="0"/>
              <a:t>Step 1. Introduce the word </a:t>
            </a:r>
          </a:p>
          <a:p>
            <a:pPr lvl="1">
              <a:buNone/>
            </a:pPr>
            <a:endParaRPr lang="en-US" sz="2800" b="1" dirty="0" smtClean="0"/>
          </a:p>
          <a:p>
            <a:pPr lvl="1">
              <a:buNone/>
            </a:pPr>
            <a:r>
              <a:rPr lang="en-US" sz="2800" b="1" dirty="0" smtClean="0"/>
              <a:t>Step 2. Present a student-friendly explanation </a:t>
            </a:r>
          </a:p>
          <a:p>
            <a:pPr lvl="1">
              <a:buNone/>
            </a:pPr>
            <a:r>
              <a:rPr lang="en-US" sz="2800" dirty="0" smtClean="0"/>
              <a:t> 			</a:t>
            </a:r>
            <a:r>
              <a:rPr lang="en-US" sz="2800" b="1" dirty="0" smtClean="0"/>
              <a:t>OR have students find the definition</a:t>
            </a:r>
          </a:p>
          <a:p>
            <a:pPr lvl="1">
              <a:buNone/>
            </a:pPr>
            <a:r>
              <a:rPr lang="en-US" sz="2800" b="1" dirty="0" smtClean="0"/>
              <a:t>			OR teach the word parts</a:t>
            </a:r>
          </a:p>
          <a:p>
            <a:pPr lvl="1">
              <a:buNone/>
            </a:pPr>
            <a:endParaRPr lang="en-US" sz="2800" b="1" dirty="0" smtClean="0"/>
          </a:p>
          <a:p>
            <a:pPr lvl="1">
              <a:buNone/>
            </a:pPr>
            <a:r>
              <a:rPr lang="en-US" sz="2800" b="1" dirty="0" smtClean="0"/>
              <a:t>Step 3. Illustrate the word with examples</a:t>
            </a:r>
          </a:p>
          <a:p>
            <a:pPr lvl="1">
              <a:buNone/>
            </a:pPr>
            <a:endParaRPr lang="en-US" sz="2800" b="1" dirty="0" smtClean="0"/>
          </a:p>
          <a:p>
            <a:pPr lvl="1">
              <a:buNone/>
            </a:pPr>
            <a:r>
              <a:rPr lang="en-US" sz="2800" b="1" dirty="0" smtClean="0"/>
              <a:t>Step 4. Check students’ understanding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1. Introduce the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word on overhead/whiteboard</a:t>
            </a:r>
          </a:p>
          <a:p>
            <a:r>
              <a:rPr lang="en-US" dirty="0" smtClean="0"/>
              <a:t>Teacher reads the word </a:t>
            </a:r>
          </a:p>
          <a:p>
            <a:r>
              <a:rPr lang="en-US" dirty="0" smtClean="0"/>
              <a:t>Students repeat the word</a:t>
            </a:r>
          </a:p>
          <a:p>
            <a:r>
              <a:rPr lang="en-US" dirty="0" smtClean="0"/>
              <a:t>If word is difficult, students repeat the word </a:t>
            </a:r>
            <a:r>
              <a:rPr lang="en-US" b="1" dirty="0" smtClean="0"/>
              <a:t>3 times</a:t>
            </a:r>
          </a:p>
          <a:p>
            <a:pPr>
              <a:buNone/>
            </a:pPr>
            <a:endParaRPr lang="en-US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Introduce the word with me:</a:t>
            </a:r>
          </a:p>
          <a:p>
            <a:pPr>
              <a:buNone/>
            </a:pPr>
            <a:r>
              <a:rPr lang="en-US" dirty="0" smtClean="0"/>
              <a:t>	This word is compulsory.  What word? </a:t>
            </a:r>
            <a:r>
              <a:rPr lang="en-US" i="1" u="sng" dirty="0" smtClean="0"/>
              <a:t>compulsory</a:t>
            </a:r>
            <a:r>
              <a:rPr lang="en-US" dirty="0" smtClean="0"/>
              <a:t> Say it three times. </a:t>
            </a:r>
            <a:r>
              <a:rPr lang="en-US" i="1" u="sng" dirty="0" smtClean="0"/>
              <a:t>compulsory, compulsory, compulsory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2. Student Friendly Definitions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a dictionary designed for English Language Learners for better definitions</a:t>
            </a:r>
          </a:p>
          <a:p>
            <a:r>
              <a:rPr lang="en-US" dirty="0" smtClean="0"/>
              <a:t>Example – conglomeration</a:t>
            </a:r>
          </a:p>
          <a:p>
            <a:pPr lvl="1"/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dictionary: The act of conglomerating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dictionary: The act or process of conglomerating; am accumulation of miscellaneous things</a:t>
            </a:r>
          </a:p>
          <a:p>
            <a:pPr lvl="1"/>
            <a:r>
              <a:rPr lang="en-US" dirty="0" smtClean="0"/>
              <a:t>Cambridge Advanced Learner’s Dictionary: a large group or mass of different things all gathered together in an untidy or unusual way</a:t>
            </a:r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When something is required and you must do it, it is compulsory.  So, if it is required and you must do it, it is</a:t>
            </a:r>
            <a:r>
              <a:rPr lang="en-US" i="1" u="sng" dirty="0" smtClean="0">
                <a:solidFill>
                  <a:srgbClr val="C00000"/>
                </a:solidFill>
              </a:rPr>
              <a:t> </a:t>
            </a:r>
            <a:r>
              <a:rPr lang="en-US" i="1" u="sng" dirty="0" smtClean="0"/>
              <a:t>compulsory.</a:t>
            </a:r>
            <a:endParaRPr lang="en-US" i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2b. Locate the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Should students use:</a:t>
            </a:r>
          </a:p>
          <a:p>
            <a:pPr>
              <a:buNone/>
            </a:pPr>
            <a:r>
              <a:rPr lang="en-US" dirty="0" smtClean="0"/>
              <a:t>		</a:t>
            </a:r>
            <a:r>
              <a:rPr lang="en-US" sz="4400" b="1" dirty="0" smtClean="0">
                <a:solidFill>
                  <a:srgbClr val="C00000"/>
                </a:solidFill>
              </a:rPr>
              <a:t>Dictionary</a:t>
            </a:r>
            <a:r>
              <a:rPr lang="en-US" sz="4400" dirty="0" smtClean="0"/>
              <a:t> </a:t>
            </a:r>
          </a:p>
          <a:p>
            <a:pPr>
              <a:buNone/>
            </a:pPr>
            <a:r>
              <a:rPr lang="en-US" sz="4400" dirty="0" smtClean="0"/>
              <a:t>                         or</a:t>
            </a:r>
          </a:p>
          <a:p>
            <a:pPr>
              <a:buNone/>
            </a:pPr>
            <a:r>
              <a:rPr lang="en-US" sz="4400" dirty="0" smtClean="0"/>
              <a:t>						</a:t>
            </a:r>
            <a:r>
              <a:rPr lang="en-US" sz="4400" dirty="0" smtClean="0">
                <a:solidFill>
                  <a:srgbClr val="C00000"/>
                </a:solidFill>
                <a:latin typeface="Aharoni" pitchFamily="2" charset="-79"/>
                <a:cs typeface="Aharoni" pitchFamily="2" charset="-79"/>
              </a:rPr>
              <a:t>Glossary</a:t>
            </a:r>
          </a:p>
          <a:p>
            <a:pPr lvl="1"/>
            <a:r>
              <a:rPr lang="en-US" dirty="0" smtClean="0"/>
              <a:t>Glossary will give you the definition for the word as it is used in the text</a:t>
            </a:r>
          </a:p>
          <a:p>
            <a:pPr lvl="1"/>
            <a:r>
              <a:rPr lang="en-US" dirty="0" smtClean="0"/>
              <a:t>IN the book (no other resources needed)</a:t>
            </a:r>
          </a:p>
          <a:p>
            <a:pPr lvl="1"/>
            <a:r>
              <a:rPr lang="en-US" dirty="0" smtClean="0"/>
              <a:t>Faster (less transitioning)</a:t>
            </a:r>
          </a:p>
          <a:p>
            <a:pPr lvl="1"/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1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mph" presetSubtype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6" dur="indefinit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Dictionaries with Student friendly Explanations/sentences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Collins </a:t>
            </a:r>
            <a:r>
              <a:rPr lang="en-US" dirty="0" err="1" smtClean="0">
                <a:solidFill>
                  <a:schemeClr val="tx1"/>
                </a:solidFill>
              </a:rPr>
              <a:t>Cobuild</a:t>
            </a:r>
            <a:r>
              <a:rPr lang="en-US" dirty="0" smtClean="0">
                <a:solidFill>
                  <a:schemeClr val="tx1"/>
                </a:solidFill>
              </a:rPr>
              <a:t> American Student Dictionary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2"/>
              </a:rPr>
              <a:t>http://www.collinslanguage.com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Longman’s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3"/>
              </a:rPr>
              <a:t>http://www.ldoceonline.com/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err="1" smtClean="0">
                <a:solidFill>
                  <a:schemeClr val="tx1"/>
                </a:solidFill>
              </a:rPr>
              <a:t>Heinle’s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4"/>
              </a:rPr>
              <a:t>http://nhd.heinle.com</a:t>
            </a:r>
            <a:endParaRPr lang="en-US" dirty="0" smtClean="0">
              <a:solidFill>
                <a:schemeClr val="tx1"/>
              </a:solidFill>
            </a:endParaRPr>
          </a:p>
          <a:p>
            <a:pPr lvl="1"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Merriam Webster’s  </a:t>
            </a:r>
            <a:r>
              <a:rPr lang="en-US" sz="2000" dirty="0" smtClean="0">
                <a:solidFill>
                  <a:schemeClr val="tx1"/>
                </a:solidFill>
              </a:rPr>
              <a:t>(pronunciation button)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  <a:hlinkClick r:id="rId5"/>
              </a:rPr>
              <a:t>http://learnersdictionary.com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2c. Teach </a:t>
            </a:r>
            <a:r>
              <a:rPr lang="en-US" dirty="0" err="1" smtClean="0"/>
              <a:t>Morphographs</a:t>
            </a:r>
            <a:r>
              <a:rPr lang="en-US" dirty="0" smtClean="0"/>
              <a:t> in the Word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Introduce word in relationship to its “word relatives” (“word families”).</a:t>
            </a:r>
          </a:p>
          <a:p>
            <a:pPr marL="914400" lvl="1" indent="-514350">
              <a:buNone/>
            </a:pPr>
            <a:r>
              <a:rPr lang="en-US" sz="4400" dirty="0" smtClean="0">
                <a:solidFill>
                  <a:srgbClr val="C00000"/>
                </a:solidFill>
              </a:rPr>
              <a:t>DO NOW:  Create a word web using the root  </a:t>
            </a:r>
            <a:r>
              <a:rPr lang="en-US" sz="4400" b="1" dirty="0" err="1" smtClean="0">
                <a:solidFill>
                  <a:srgbClr val="C00000"/>
                </a:solidFill>
              </a:rPr>
              <a:t>struct</a:t>
            </a:r>
            <a:endParaRPr lang="en-US" sz="4400" b="1" dirty="0" smtClean="0">
              <a:solidFill>
                <a:srgbClr val="C00000"/>
              </a:solidFill>
            </a:endParaRP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Analyze parts of word</a:t>
            </a:r>
          </a:p>
          <a:p>
            <a:pPr marL="514350" indent="-514350">
              <a:buFont typeface="+mj-lt"/>
              <a:buAutoNum type="alphaLcPeriod"/>
            </a:pPr>
            <a:r>
              <a:rPr lang="en-US" dirty="0" smtClean="0"/>
              <a:t>If the students are Spanish speakers, guide students to use cognates. </a:t>
            </a:r>
          </a:p>
          <a:p>
            <a:pPr marL="914400" lvl="1" indent="-514350">
              <a:buNone/>
            </a:pPr>
            <a:r>
              <a:rPr lang="en-US" dirty="0" smtClean="0"/>
              <a:t>	- A word that is related to English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BIG IDEAS about Vocabulary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If </a:t>
            </a:r>
            <a:r>
              <a:rPr lang="en-US" sz="3000" dirty="0" smtClean="0">
                <a:solidFill>
                  <a:srgbClr val="C00000"/>
                </a:solidFill>
              </a:rPr>
              <a:t>students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 can </a:t>
            </a:r>
            <a:r>
              <a:rPr lang="en-US" b="1" dirty="0" smtClean="0"/>
              <a:t>pronounce</a:t>
            </a:r>
            <a:r>
              <a:rPr lang="en-US" dirty="0" smtClean="0"/>
              <a:t> the words in a passage accurately and fluently</a:t>
            </a:r>
          </a:p>
          <a:p>
            <a:pPr>
              <a:lnSpc>
                <a:spcPct val="150000"/>
              </a:lnSpc>
              <a:buBlip>
                <a:blip r:embed="rId2"/>
              </a:buBlip>
            </a:pPr>
            <a:r>
              <a:rPr lang="en-US" dirty="0" smtClean="0"/>
              <a:t>understand the </a:t>
            </a:r>
            <a:r>
              <a:rPr lang="en-US" b="1" dirty="0" smtClean="0"/>
              <a:t>meaning</a:t>
            </a:r>
            <a:r>
              <a:rPr lang="en-US" dirty="0" smtClean="0"/>
              <a:t> of critical vocabulary in the passage,</a:t>
            </a:r>
          </a:p>
          <a:p>
            <a:pPr>
              <a:lnSpc>
                <a:spcPct val="150000"/>
              </a:lnSpc>
              <a:buNone/>
            </a:pPr>
            <a:r>
              <a:rPr lang="en-US" dirty="0" smtClean="0"/>
              <a:t>		</a:t>
            </a:r>
            <a:r>
              <a:rPr lang="en-US" sz="3000" b="1" dirty="0" smtClean="0">
                <a:solidFill>
                  <a:srgbClr val="C00000"/>
                </a:solidFill>
              </a:rPr>
              <a:t>then</a:t>
            </a:r>
            <a:r>
              <a:rPr lang="en-US" sz="3000" dirty="0" smtClean="0"/>
              <a:t> </a:t>
            </a:r>
            <a:r>
              <a:rPr lang="en-US" sz="3000" dirty="0" smtClean="0">
                <a:solidFill>
                  <a:srgbClr val="C00000"/>
                </a:solidFill>
              </a:rPr>
              <a:t>their comprehension will be </a:t>
            </a:r>
            <a:r>
              <a:rPr lang="en-US" sz="3000" b="1" dirty="0" smtClean="0">
                <a:solidFill>
                  <a:srgbClr val="C00000"/>
                </a:solidFill>
              </a:rPr>
              <a:t>enhanced</a:t>
            </a:r>
            <a:r>
              <a:rPr lang="en-US" sz="3000" b="1" dirty="0" smtClean="0"/>
              <a:t>.</a:t>
            </a:r>
          </a:p>
          <a:p>
            <a:pPr>
              <a:lnSpc>
                <a:spcPct val="200000"/>
              </a:lnSpc>
              <a:buBlip>
                <a:blip r:embed="rId2"/>
              </a:buBlip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Web 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838200"/>
          <a:ext cx="8458200" cy="579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3. Illustrate Words with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Concrete examples</a:t>
            </a:r>
          </a:p>
          <a:p>
            <a:pPr lvl="1"/>
            <a:r>
              <a:rPr lang="en-US" dirty="0" smtClean="0"/>
              <a:t>bring in an object to show</a:t>
            </a:r>
          </a:p>
          <a:p>
            <a:pPr lvl="1"/>
            <a:r>
              <a:rPr lang="en-US" dirty="0" smtClean="0"/>
              <a:t>Act it out</a:t>
            </a:r>
          </a:p>
          <a:p>
            <a:r>
              <a:rPr lang="en-US" dirty="0" smtClean="0"/>
              <a:t>Visual examples</a:t>
            </a:r>
          </a:p>
          <a:p>
            <a:pPr lvl="1"/>
            <a:r>
              <a:rPr lang="en-US" dirty="0" smtClean="0"/>
              <a:t>Pictures, artwork, diagrams</a:t>
            </a:r>
          </a:p>
          <a:p>
            <a:pPr lvl="1"/>
            <a:r>
              <a:rPr lang="en-US" dirty="0" smtClean="0"/>
              <a:t>Google images</a:t>
            </a:r>
          </a:p>
          <a:p>
            <a:pPr lvl="1"/>
            <a:r>
              <a:rPr lang="en-US" dirty="0" smtClean="0">
                <a:hlinkClick r:id="rId3"/>
              </a:rPr>
              <a:t>www.taggalaxy.com</a:t>
            </a:r>
            <a:endParaRPr lang="en-US" dirty="0" smtClean="0"/>
          </a:p>
          <a:p>
            <a:r>
              <a:rPr lang="en-US" dirty="0" smtClean="0"/>
              <a:t>Verbal examples</a:t>
            </a:r>
          </a:p>
          <a:p>
            <a:pPr lvl="1"/>
            <a:r>
              <a:rPr lang="en-US" dirty="0" smtClean="0"/>
              <a:t>Discuss when the term might be used and who might use it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Coming to school as an 8</a:t>
            </a:r>
            <a:r>
              <a:rPr lang="en-US" b="1" baseline="30000" dirty="0" smtClean="0">
                <a:solidFill>
                  <a:srgbClr val="C00000"/>
                </a:solidFill>
              </a:rPr>
              <a:t>th</a:t>
            </a:r>
            <a:r>
              <a:rPr lang="en-US" b="1" dirty="0" smtClean="0">
                <a:solidFill>
                  <a:srgbClr val="C00000"/>
                </a:solidFill>
              </a:rPr>
              <a:t> grader is compulsory.</a:t>
            </a:r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Stopping at a stop sign when driving is compulsory.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4. Check Understanding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Ask deep processing questions</a:t>
            </a:r>
          </a:p>
          <a:p>
            <a:pPr lvl="1"/>
            <a:r>
              <a:rPr lang="en-US" dirty="0" smtClean="0"/>
              <a:t>Why do you think something becomes compulsory?</a:t>
            </a:r>
          </a:p>
          <a:p>
            <a:r>
              <a:rPr lang="en-US" dirty="0" smtClean="0"/>
              <a:t>Have students discern between examples and non-examples</a:t>
            </a:r>
          </a:p>
          <a:p>
            <a:pPr lvl="1"/>
            <a:r>
              <a:rPr lang="en-US" dirty="0" smtClean="0"/>
              <a:t>Is going to school in 9</a:t>
            </a:r>
            <a:r>
              <a:rPr lang="en-US" baseline="30000" dirty="0" smtClean="0"/>
              <a:t>th</a:t>
            </a:r>
            <a:r>
              <a:rPr lang="en-US" dirty="0" smtClean="0"/>
              <a:t> grade compulsory? Yes</a:t>
            </a:r>
          </a:p>
          <a:p>
            <a:pPr lvl="1"/>
            <a:r>
              <a:rPr lang="en-US" dirty="0" smtClean="0"/>
              <a:t>How do you know it is compulsory? It is required</a:t>
            </a:r>
          </a:p>
          <a:p>
            <a:pPr lvl="1"/>
            <a:r>
              <a:rPr lang="en-US" dirty="0" smtClean="0"/>
              <a:t>Is going to college when you are 25 compulsory? No</a:t>
            </a:r>
          </a:p>
          <a:p>
            <a:pPr lvl="1"/>
            <a:r>
              <a:rPr lang="en-US" dirty="0" smtClean="0"/>
              <a:t>Why is it NOT compulsory?  You choose to go to college.</a:t>
            </a:r>
          </a:p>
          <a:p>
            <a:r>
              <a:rPr lang="en-US" dirty="0" smtClean="0"/>
              <a:t>Have students generate their own examples. </a:t>
            </a:r>
          </a:p>
          <a:p>
            <a:pPr lvl="1"/>
            <a:r>
              <a:rPr lang="en-US" dirty="0" smtClean="0"/>
              <a:t>There are many things at this school that are compulsory.  Think of as many as you can. Think/pair/share</a:t>
            </a:r>
            <a:endParaRPr lang="en-US" dirty="0"/>
          </a:p>
        </p:txBody>
      </p:sp>
      <p:pic>
        <p:nvPicPr>
          <p:cNvPr id="1026" name="Picture 2" descr="C:\Users\eighmye\AppData\Local\Microsoft\Windows\Temporary Internet Files\Content.IE5\S9N8B7YR\MCj043155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590800"/>
            <a:ext cx="1066657" cy="1066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Introduce </a:t>
            </a:r>
            <a:r>
              <a:rPr lang="en-US" b="1" dirty="0" smtClean="0"/>
              <a:t>part of speech</a:t>
            </a:r>
          </a:p>
          <a:p>
            <a:r>
              <a:rPr lang="en-US" dirty="0" smtClean="0"/>
              <a:t>Introduce 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synonyms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hlinkClick r:id="rId3" action="ppaction://hlinksldjump"/>
              </a:rPr>
              <a:t>antonyms</a:t>
            </a:r>
            <a:r>
              <a:rPr lang="en-US" dirty="0" smtClean="0"/>
              <a:t>,  </a:t>
            </a:r>
            <a:r>
              <a:rPr lang="en-US" b="1" dirty="0" smtClean="0">
                <a:solidFill>
                  <a:schemeClr val="accent3">
                    <a:lumMod val="75000"/>
                  </a:schemeClr>
                </a:solidFill>
              </a:rPr>
              <a:t>homographs</a:t>
            </a:r>
            <a:r>
              <a:rPr lang="en-US" dirty="0" smtClean="0"/>
              <a:t> (same spelling – different meanings)</a:t>
            </a:r>
          </a:p>
          <a:p>
            <a:r>
              <a:rPr lang="en-US" dirty="0" smtClean="0"/>
              <a:t>Tell students </a:t>
            </a:r>
            <a:r>
              <a:rPr lang="en-US" b="1" dirty="0" smtClean="0"/>
              <a:t>when and where </a:t>
            </a:r>
            <a:r>
              <a:rPr lang="en-US" dirty="0" smtClean="0"/>
              <a:t>the word is often </a:t>
            </a:r>
            <a:r>
              <a:rPr lang="en-US" b="1" dirty="0" smtClean="0"/>
              <a:t>used</a:t>
            </a:r>
          </a:p>
          <a:p>
            <a:r>
              <a:rPr lang="en-US" dirty="0" smtClean="0"/>
              <a:t>Introduce </a:t>
            </a:r>
            <a:r>
              <a:rPr lang="en-US" b="1" dirty="0" smtClean="0"/>
              <a:t>etymology</a:t>
            </a:r>
            <a:r>
              <a:rPr lang="en-US" dirty="0" smtClean="0"/>
              <a:t> of the word (history and/or origin) </a:t>
            </a:r>
          </a:p>
          <a:p>
            <a:r>
              <a:rPr lang="en-US" dirty="0" smtClean="0"/>
              <a:t>Introduce other word in the same “word family” (</a:t>
            </a:r>
            <a:r>
              <a:rPr lang="en-US" b="1" dirty="0" smtClean="0"/>
              <a:t>derivatives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Base word vs. root </a:t>
            </a:r>
            <a:endParaRPr lang="en-US" dirty="0"/>
          </a:p>
        </p:txBody>
      </p:sp>
      <p:pic>
        <p:nvPicPr>
          <p:cNvPr id="1026" name="Picture 2" descr="C:\Users\eighmye\AppData\Local\Microsoft\Windows\Temporary Internet Files\Content.IE5\S9N8B7YR\MCj04136240000[1].wm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1222384">
            <a:off x="8077200" y="1524000"/>
            <a:ext cx="1066800" cy="16040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Parts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sz="6000" u="sng" dirty="0" smtClean="0"/>
              <a:t>b</a:t>
            </a:r>
            <a:r>
              <a:rPr lang="en-US" sz="6000" u="sng" dirty="0" smtClean="0"/>
              <a:t>ase word</a:t>
            </a:r>
          </a:p>
          <a:p>
            <a:r>
              <a:rPr lang="en-US" sz="3600" dirty="0" smtClean="0"/>
              <a:t>can stand alone</a:t>
            </a:r>
          </a:p>
          <a:p>
            <a:pPr algn="ctr">
              <a:buNone/>
            </a:pPr>
            <a:r>
              <a:rPr lang="en-US" sz="3600" b="1" u="sng" dirty="0" smtClean="0"/>
              <a:t>h</a:t>
            </a:r>
            <a:r>
              <a:rPr lang="en-US" sz="3600" b="1" u="sng" dirty="0" smtClean="0"/>
              <a:t>ope</a:t>
            </a:r>
            <a:r>
              <a:rPr lang="en-US" sz="3600" dirty="0" smtClean="0"/>
              <a:t>less</a:t>
            </a:r>
          </a:p>
          <a:p>
            <a:pPr algn="ctr">
              <a:buNone/>
            </a:pP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ctr">
              <a:buNone/>
            </a:pPr>
            <a:r>
              <a:rPr lang="en-US" sz="6000" dirty="0" smtClean="0"/>
              <a:t> </a:t>
            </a:r>
            <a:r>
              <a:rPr lang="en-US" sz="6000" u="sng" dirty="0" smtClean="0"/>
              <a:t>root</a:t>
            </a:r>
          </a:p>
          <a:p>
            <a:r>
              <a:rPr lang="en-US" sz="3200" dirty="0" smtClean="0"/>
              <a:t>Dependent on something else to make sense </a:t>
            </a:r>
          </a:p>
          <a:p>
            <a:pPr algn="ctr">
              <a:buNone/>
            </a:pPr>
            <a:r>
              <a:rPr lang="en-US" sz="3600" dirty="0" smtClean="0"/>
              <a:t> </a:t>
            </a:r>
            <a:r>
              <a:rPr lang="en-US" sz="3600" dirty="0" smtClean="0"/>
              <a:t>in</a:t>
            </a:r>
            <a:r>
              <a:rPr lang="en-US" sz="3600" b="1" u="sng" dirty="0" smtClean="0"/>
              <a:t>spect</a:t>
            </a:r>
          </a:p>
          <a:p>
            <a:pPr>
              <a:buNone/>
            </a:pPr>
            <a:endParaRPr lang="en-US" sz="3200" dirty="0"/>
          </a:p>
        </p:txBody>
      </p:sp>
      <p:pic>
        <p:nvPicPr>
          <p:cNvPr id="2050" name="Picture 2" descr="C:\Users\eighmye\AppData\Local\Microsoft\Windows\Temporary Internet Files\Content.IE5\S9N8B7YR\MCj03597070000[1].wmf"/>
          <p:cNvPicPr>
            <a:picLocks noChangeAspect="1" noChangeArrowheads="1"/>
          </p:cNvPicPr>
          <p:nvPr/>
        </p:nvPicPr>
        <p:blipFill>
          <a:blip r:embed="rId2" cstate="print"/>
          <a:srcRect t="57767" r="4715"/>
          <a:stretch>
            <a:fillRect/>
          </a:stretch>
        </p:blipFill>
        <p:spPr bwMode="auto">
          <a:xfrm>
            <a:off x="5334000" y="4953000"/>
            <a:ext cx="2743200" cy="1225601"/>
          </a:xfrm>
          <a:prstGeom prst="rect">
            <a:avLst/>
          </a:prstGeom>
          <a:noFill/>
        </p:spPr>
      </p:pic>
      <p:pic>
        <p:nvPicPr>
          <p:cNvPr id="2051" name="Picture 3" descr="C:\Users\eighmye\AppData\Local\Microsoft\Windows\Temporary Internet Files\Content.IE5\S9N8B7YR\MPj0430971000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4038600"/>
            <a:ext cx="1601316" cy="24008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Polysemous</a:t>
            </a:r>
            <a:r>
              <a:rPr lang="en-US" dirty="0" smtClean="0"/>
              <a:t>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</a:t>
            </a:r>
            <a:r>
              <a:rPr lang="en-US" dirty="0" err="1" smtClean="0"/>
              <a:t>polysemous</a:t>
            </a:r>
            <a:r>
              <a:rPr lang="en-US" dirty="0" smtClean="0"/>
              <a:t> mean?</a:t>
            </a:r>
          </a:p>
          <a:p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219200" y="4343400"/>
            <a:ext cx="640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/>
              <a:t>Poly </a:t>
            </a:r>
            <a:r>
              <a:rPr lang="en-US" sz="6000" dirty="0" err="1" smtClean="0"/>
              <a:t>semous</a:t>
            </a:r>
            <a:r>
              <a:rPr lang="en-US" sz="6000" dirty="0" smtClean="0"/>
              <a:t>  </a:t>
            </a:r>
            <a:endParaRPr lang="en-US" sz="6000" dirty="0"/>
          </a:p>
        </p:txBody>
      </p:sp>
      <p:sp>
        <p:nvSpPr>
          <p:cNvPr id="7" name="Right Brace 6"/>
          <p:cNvSpPr/>
          <p:nvPr/>
        </p:nvSpPr>
        <p:spPr>
          <a:xfrm rot="5400000">
            <a:off x="1790700" y="4991100"/>
            <a:ext cx="457200" cy="12954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ight Brace 7"/>
          <p:cNvSpPr/>
          <p:nvPr/>
        </p:nvSpPr>
        <p:spPr>
          <a:xfrm rot="5400000">
            <a:off x="4114800" y="4343400"/>
            <a:ext cx="457200" cy="25908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71600" y="5943600"/>
            <a:ext cx="1295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many</a:t>
            </a:r>
            <a:endParaRPr lang="en-US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00400" y="6019800"/>
            <a:ext cx="541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sēma</a:t>
            </a:r>
            <a:r>
              <a:rPr lang="en-US" sz="2800" dirty="0" smtClean="0"/>
              <a:t> – </a:t>
            </a:r>
            <a:r>
              <a:rPr lang="en-US" sz="2800" dirty="0" err="1" smtClean="0"/>
              <a:t>greek</a:t>
            </a:r>
            <a:r>
              <a:rPr lang="en-US" sz="2800" dirty="0" smtClean="0"/>
              <a:t>; sign= meaning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Graphic spid="4" grpId="1">
        <p:bldAsOne/>
      </p:bldGraphic>
      <p:bldP spid="5" grpId="0"/>
      <p:bldP spid="7" grpId="0" animBg="1"/>
      <p:bldP spid="8" grpId="0" animBg="1"/>
      <p:bldP spid="9" grpId="0"/>
      <p:bldP spid="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 </a:t>
            </a:r>
            <a:r>
              <a:rPr lang="en-US" dirty="0" err="1" smtClean="0"/>
              <a:t>Polysemous</a:t>
            </a:r>
            <a:r>
              <a:rPr lang="en-US" dirty="0" smtClean="0"/>
              <a:t>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Words that have multiple meanings </a:t>
            </a:r>
          </a:p>
          <a:p>
            <a:r>
              <a:rPr lang="en-US" dirty="0" smtClean="0"/>
              <a:t>With your partner, define the following words in at least two different ways:</a:t>
            </a:r>
          </a:p>
          <a:p>
            <a:pPr lvl="1"/>
            <a:r>
              <a:rPr lang="en-US" dirty="0" smtClean="0"/>
              <a:t>solution </a:t>
            </a:r>
          </a:p>
          <a:p>
            <a:pPr lvl="1"/>
            <a:r>
              <a:rPr lang="en-US" dirty="0" smtClean="0"/>
              <a:t>element</a:t>
            </a:r>
          </a:p>
          <a:p>
            <a:pPr lvl="1"/>
            <a:r>
              <a:rPr lang="en-US" dirty="0" smtClean="0"/>
              <a:t>space</a:t>
            </a:r>
          </a:p>
          <a:p>
            <a:pPr lvl="1"/>
            <a:r>
              <a:rPr lang="en-US" dirty="0" smtClean="0"/>
              <a:t>run</a:t>
            </a:r>
          </a:p>
          <a:p>
            <a:pPr lvl="1"/>
            <a:r>
              <a:rPr lang="en-US" dirty="0" smtClean="0"/>
              <a:t>duck</a:t>
            </a:r>
            <a:endParaRPr lang="en-US" dirty="0"/>
          </a:p>
        </p:txBody>
      </p:sp>
      <p:pic>
        <p:nvPicPr>
          <p:cNvPr id="4099" name="Picture 3" descr="C:\Users\eighmye\AppData\Local\Microsoft\Windows\Temporary Internet Files\Content.IE5\S9N8B7YR\MCj0433934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400" y="2895600"/>
            <a:ext cx="3062288" cy="30622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Teach Idioms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Phrase or expression different from the literal meaning</a:t>
            </a:r>
          </a:p>
          <a:p>
            <a:pPr lvl="1"/>
            <a:r>
              <a:rPr lang="en-US" dirty="0" smtClean="0"/>
              <a:t>Martin seems to have a </a:t>
            </a:r>
            <a:r>
              <a:rPr lang="en-US" u="sng" dirty="0" smtClean="0"/>
              <a:t>chip on his shoulder.</a:t>
            </a:r>
          </a:p>
          <a:p>
            <a:pPr lvl="1"/>
            <a:r>
              <a:rPr lang="en-US" dirty="0" smtClean="0"/>
              <a:t>The experienced secretary </a:t>
            </a:r>
            <a:r>
              <a:rPr lang="en-US" u="sng" dirty="0" smtClean="0"/>
              <a:t>knows the ropes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Jennifer gave six </a:t>
            </a:r>
            <a:r>
              <a:rPr lang="en-US" u="sng" dirty="0" smtClean="0"/>
              <a:t>off the cuff </a:t>
            </a:r>
            <a:r>
              <a:rPr lang="en-US" dirty="0" smtClean="0"/>
              <a:t>reasons for her decision.</a:t>
            </a:r>
          </a:p>
          <a:p>
            <a:r>
              <a:rPr lang="en-US" dirty="0" smtClean="0"/>
              <a:t>A natural manner of speaking to a native speaker of the language</a:t>
            </a:r>
          </a:p>
          <a:p>
            <a:pPr lvl="1"/>
            <a:r>
              <a:rPr lang="en-US" dirty="0" smtClean="0">
                <a:solidFill>
                  <a:srgbClr val="C00000"/>
                </a:solidFill>
              </a:rPr>
              <a:t>What does “knocks spots off” mean? </a:t>
            </a:r>
          </a:p>
          <a:p>
            <a:pPr lvl="2"/>
            <a:r>
              <a:rPr lang="en-US" dirty="0" smtClean="0"/>
              <a:t>to be very much better than someone or something else</a:t>
            </a:r>
          </a:p>
          <a:p>
            <a:pPr lvl="3"/>
            <a:r>
              <a:rPr lang="en-US" dirty="0" smtClean="0"/>
              <a:t> There's a vegetarian restaurant in Brighton that knocks spots off any round here. </a:t>
            </a:r>
          </a:p>
          <a:p>
            <a:pPr lvl="2"/>
            <a:endParaRPr lang="en-US" dirty="0" smtClean="0">
              <a:solidFill>
                <a:srgbClr val="C00000"/>
              </a:solidFill>
            </a:endParaRP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66800" y="4800600"/>
            <a:ext cx="6781800" cy="566738"/>
          </a:xfrm>
        </p:spPr>
        <p:txBody>
          <a:bodyPr/>
          <a:lstStyle/>
          <a:p>
            <a:pPr algn="ctr"/>
            <a:r>
              <a:rPr lang="en-US" sz="2800" dirty="0" smtClean="0"/>
              <a:t>Put your money where your mouth is.</a:t>
            </a:r>
            <a:endParaRPr lang="en-US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800" dirty="0" smtClean="0"/>
              <a:t>Teaching tip: Have your students illustrate an idiom  </a:t>
            </a:r>
            <a:endParaRPr lang="en-US" sz="2800" dirty="0"/>
          </a:p>
        </p:txBody>
      </p:sp>
      <p:pic>
        <p:nvPicPr>
          <p:cNvPr id="5122" name="Picture 2" descr="http://www.idiomsbykids.com/taylor/mrtaylor/class20022003/idioms/idioms2003/idioms4/put%20your%20money%20where%20your%20mouth%20is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6562" b="16562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Idiom Websites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dirty="0" smtClean="0">
                <a:hlinkClick r:id="rId2"/>
              </a:rPr>
              <a:t>http://www.idiomsite.com/</a:t>
            </a:r>
            <a:endParaRPr lang="en-US" dirty="0" smtClean="0"/>
          </a:p>
          <a:p>
            <a:pPr marL="742950" lvl="2" indent="-342900"/>
            <a:r>
              <a:rPr lang="en-US" dirty="0" smtClean="0"/>
              <a:t>Definitions, used in a sentence</a:t>
            </a:r>
          </a:p>
          <a:p>
            <a:pPr marL="342900" lvl="1" indent="-342900"/>
            <a:endParaRPr lang="en-US" dirty="0" smtClean="0"/>
          </a:p>
          <a:p>
            <a:pPr marL="342900" lvl="1" indent="-342900">
              <a:buFontTx/>
              <a:buChar char="•"/>
            </a:pPr>
            <a:r>
              <a:rPr lang="en-US" dirty="0" smtClean="0">
                <a:hlinkClick r:id="rId3"/>
              </a:rPr>
              <a:t>http://www.idiomquest.com/</a:t>
            </a:r>
            <a:endParaRPr lang="en-US" dirty="0" smtClean="0"/>
          </a:p>
          <a:p>
            <a:pPr lvl="1"/>
            <a:r>
              <a:rPr lang="en-US" sz="2000" dirty="0" smtClean="0"/>
              <a:t>searchable database of American English idioms. It is designed to be used as a reference site to support the learning interests of English as a Second Language (ESL) students, businesses, and linguists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>
                <a:hlinkClick r:id="rId4"/>
              </a:rPr>
              <a:t>http://www.idiomsbykids.com/</a:t>
            </a:r>
            <a:endParaRPr lang="en-US" sz="2400" dirty="0" smtClean="0"/>
          </a:p>
          <a:p>
            <a:pPr lvl="1"/>
            <a:r>
              <a:rPr lang="en-US" sz="2000" dirty="0" smtClean="0"/>
              <a:t>Kid illustrations of idioms</a:t>
            </a:r>
          </a:p>
          <a:p>
            <a:pPr lvl="1"/>
            <a:endParaRPr lang="en-US" sz="2000" dirty="0" smtClean="0"/>
          </a:p>
          <a:p>
            <a:r>
              <a:rPr lang="en-US" sz="2400" dirty="0" smtClean="0">
                <a:hlinkClick r:id="rId5"/>
              </a:rPr>
              <a:t>http://www.pride-unlimited.com/probono/idioms1.html</a:t>
            </a:r>
            <a:endParaRPr lang="en-US" sz="2400" dirty="0" smtClean="0"/>
          </a:p>
          <a:p>
            <a:pPr lvl="1"/>
            <a:r>
              <a:rPr lang="en-US" sz="2000" dirty="0" smtClean="0"/>
              <a:t>Origins of idioms</a:t>
            </a:r>
          </a:p>
          <a:p>
            <a:endParaRPr lang="en-US" sz="2400" dirty="0" smtClean="0"/>
          </a:p>
          <a:p>
            <a:pPr lvl="1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Importance of Vocabulary Instruction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Receptive Language</a:t>
            </a:r>
          </a:p>
          <a:p>
            <a:pPr lvl="1"/>
            <a:r>
              <a:rPr lang="en-US" b="1" dirty="0" smtClean="0"/>
              <a:t>Reading Comprehension </a:t>
            </a:r>
            <a:r>
              <a:rPr lang="en-US" dirty="0" smtClean="0"/>
              <a:t>(</a:t>
            </a:r>
            <a:r>
              <a:rPr lang="en-US" dirty="0" err="1" smtClean="0"/>
              <a:t>Chall</a:t>
            </a:r>
            <a:r>
              <a:rPr lang="en-US" dirty="0" smtClean="0"/>
              <a:t>, Jacobs, &amp; Baldwin, 1990; Scarborough, 1998; Stahl  &amp; Fairbanks)</a:t>
            </a:r>
          </a:p>
          <a:p>
            <a:pPr lvl="1"/>
            <a:r>
              <a:rPr lang="en-US" b="1" dirty="0" smtClean="0"/>
              <a:t>Listening Comprehension</a:t>
            </a:r>
          </a:p>
          <a:p>
            <a:r>
              <a:rPr lang="en-US" dirty="0" smtClean="0"/>
              <a:t>Expressive Language</a:t>
            </a:r>
          </a:p>
          <a:p>
            <a:pPr lvl="1"/>
            <a:r>
              <a:rPr lang="en-US" dirty="0" smtClean="0"/>
              <a:t>Writing </a:t>
            </a:r>
          </a:p>
          <a:p>
            <a:pPr lvl="1"/>
            <a:r>
              <a:rPr lang="en-US" dirty="0" smtClean="0"/>
              <a:t>Speaking</a:t>
            </a:r>
          </a:p>
          <a:p>
            <a:r>
              <a:rPr lang="en-US" dirty="0" smtClean="0"/>
              <a:t>Overall Reading Achievement </a:t>
            </a:r>
            <a:r>
              <a:rPr lang="en-US" sz="2400" dirty="0" smtClean="0"/>
              <a:t>(</a:t>
            </a:r>
            <a:r>
              <a:rPr lang="en-US" sz="2400" dirty="0" err="1" smtClean="0"/>
              <a:t>Stanovich</a:t>
            </a:r>
            <a:r>
              <a:rPr lang="en-US" sz="2400" dirty="0" smtClean="0"/>
              <a:t>, et.al, 1993)</a:t>
            </a:r>
          </a:p>
          <a:p>
            <a:r>
              <a:rPr lang="en-US" dirty="0" smtClean="0"/>
              <a:t>Overall School Success </a:t>
            </a:r>
            <a:r>
              <a:rPr lang="en-US" sz="2000" dirty="0" smtClean="0"/>
              <a:t>(Becker, 1977; Anderson &amp; Nagy, 1991)</a:t>
            </a:r>
          </a:p>
          <a:p>
            <a:r>
              <a:rPr lang="en-US" dirty="0" smtClean="0"/>
              <a:t>Hallmark of an Educated Individual </a:t>
            </a:r>
            <a:r>
              <a:rPr lang="en-US" sz="1400" dirty="0" smtClean="0"/>
              <a:t>(Beck, </a:t>
            </a:r>
            <a:r>
              <a:rPr lang="en-US" sz="1400" dirty="0" err="1" smtClean="0"/>
              <a:t>McKeown</a:t>
            </a:r>
            <a:r>
              <a:rPr lang="en-US" sz="1400" dirty="0" smtClean="0"/>
              <a:t>, </a:t>
            </a:r>
            <a:r>
              <a:rPr lang="en-US" sz="1400" dirty="0" err="1" smtClean="0"/>
              <a:t>Kucan</a:t>
            </a:r>
            <a:r>
              <a:rPr lang="en-US" sz="1400" dirty="0" smtClean="0"/>
              <a:t>, 2002)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Content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Content area words</a:t>
            </a:r>
          </a:p>
          <a:p>
            <a:pPr lvl="1"/>
            <a:r>
              <a:rPr lang="en-US" dirty="0" smtClean="0"/>
              <a:t>Feudalism, fief, vassal, serfs, chivalry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Academic Vocabulary</a:t>
            </a:r>
          </a:p>
          <a:p>
            <a:pPr lvl="1"/>
            <a:r>
              <a:rPr lang="en-US" dirty="0" smtClean="0"/>
              <a:t>Analyze, analysis, deposit, feature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719844" y="2967335"/>
            <a:ext cx="17043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ADD</a:t>
            </a:r>
            <a:endParaRPr lang="en-US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Semantic Mapping</a:t>
            </a:r>
          </a:p>
          <a:p>
            <a:r>
              <a:rPr lang="en-US" sz="4000" dirty="0" smtClean="0"/>
              <a:t>Vocabulary Logs</a:t>
            </a:r>
          </a:p>
          <a:p>
            <a:r>
              <a:rPr lang="en-US" sz="4000" dirty="0" smtClean="0"/>
              <a:t>Completion activities</a:t>
            </a:r>
          </a:p>
          <a:p>
            <a:r>
              <a:rPr lang="en-US" sz="4000" dirty="0" smtClean="0"/>
              <a:t>Word Pairs</a:t>
            </a:r>
          </a:p>
          <a:p>
            <a:r>
              <a:rPr lang="en-US" sz="4000" dirty="0" smtClean="0"/>
              <a:t>Sentence Substitution</a:t>
            </a:r>
          </a:p>
          <a:p>
            <a:r>
              <a:rPr lang="en-US" sz="4000" dirty="0" smtClean="0"/>
              <a:t>Word Sorts</a:t>
            </a:r>
          </a:p>
        </p:txBody>
      </p:sp>
      <p:pic>
        <p:nvPicPr>
          <p:cNvPr id="2050" name="Picture 2" descr="C:\Users\eighmye\AppData\Local\Microsoft\Windows\Temporary Internet Files\Content.IE5\S9N8B7YR\MCj0230509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524000"/>
            <a:ext cx="3464459" cy="3468986"/>
          </a:xfrm>
          <a:prstGeom prst="rect">
            <a:avLst/>
          </a:prstGeom>
          <a:noFill/>
        </p:spPr>
      </p:pic>
      <p:sp>
        <p:nvSpPr>
          <p:cNvPr id="10" name="Oval Callout 9"/>
          <p:cNvSpPr/>
          <p:nvPr/>
        </p:nvSpPr>
        <p:spPr>
          <a:xfrm>
            <a:off x="7239000" y="1600200"/>
            <a:ext cx="1676400" cy="1371600"/>
          </a:xfrm>
          <a:prstGeom prst="wedgeEllipseCallout">
            <a:avLst>
              <a:gd name="adj1" fmla="val -46225"/>
              <a:gd name="adj2" fmla="val 785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696200" y="1676400"/>
            <a:ext cx="1143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Let’s try one! </a:t>
            </a:r>
            <a:endParaRPr lang="en-US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/>
      <p:bldP spid="12" grpId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Context Clues</a:t>
            </a:r>
          </a:p>
          <a:p>
            <a:r>
              <a:rPr lang="en-US" sz="4000" dirty="0" smtClean="0"/>
              <a:t>Compound Words</a:t>
            </a:r>
          </a:p>
          <a:p>
            <a:r>
              <a:rPr lang="en-US" sz="4000" dirty="0" smtClean="0"/>
              <a:t>Word part meanings</a:t>
            </a:r>
          </a:p>
          <a:p>
            <a:r>
              <a:rPr lang="en-US" sz="4000" dirty="0" smtClean="0"/>
              <a:t>Word Association</a:t>
            </a:r>
          </a:p>
          <a:p>
            <a:r>
              <a:rPr lang="en-US" sz="4000" dirty="0" smtClean="0"/>
              <a:t>Games –</a:t>
            </a:r>
          </a:p>
          <a:p>
            <a:pPr lvl="1"/>
            <a:r>
              <a:rPr lang="en-US" dirty="0" err="1" smtClean="0"/>
              <a:t>Vocab</a:t>
            </a:r>
            <a:r>
              <a:rPr lang="en-US" dirty="0" smtClean="0"/>
              <a:t> words and synonyms/antonyms (Go Fish, Concentration, Old Maid</a:t>
            </a:r>
          </a:p>
          <a:p>
            <a:pPr lvl="1"/>
            <a:r>
              <a:rPr lang="en-US" dirty="0" smtClean="0"/>
              <a:t>Jeopardy, Charades, Pictionary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Learning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4400" b="1" dirty="0" smtClean="0"/>
              <a:t>Context Clues</a:t>
            </a:r>
          </a:p>
          <a:p>
            <a:r>
              <a:rPr lang="en-US" dirty="0" smtClean="0"/>
              <a:t>Teach students to use context clues to determine the meaning of unknown vocabulary </a:t>
            </a:r>
            <a:r>
              <a:rPr lang="en-US" sz="2000" dirty="0" smtClean="0"/>
              <a:t>(</a:t>
            </a:r>
            <a:r>
              <a:rPr lang="en-US" sz="2000" dirty="0" err="1" smtClean="0"/>
              <a:t>Gipe</a:t>
            </a:r>
            <a:r>
              <a:rPr lang="en-US" sz="2000" dirty="0" smtClean="0"/>
              <a:t> &amp; Arnold, 1979)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However</a:t>
            </a:r>
            <a:r>
              <a:rPr lang="en-US" dirty="0" smtClean="0"/>
              <a:t>, if a student 100 unfamiliar words in print, s/he will only learn between 5-15 words </a:t>
            </a:r>
            <a:r>
              <a:rPr lang="en-US" sz="2000" dirty="0" smtClean="0"/>
              <a:t>(Nagy, Hermann, &amp; Anderson, 1985; </a:t>
            </a:r>
            <a:r>
              <a:rPr lang="en-US" sz="2000" dirty="0" err="1" smtClean="0"/>
              <a:t>Swanborn</a:t>
            </a:r>
            <a:r>
              <a:rPr lang="en-US" sz="2000" dirty="0" smtClean="0"/>
              <a:t>, &amp; de </a:t>
            </a:r>
            <a:r>
              <a:rPr lang="en-US" sz="2000" dirty="0" err="1" smtClean="0"/>
              <a:t>Glopper</a:t>
            </a:r>
            <a:r>
              <a:rPr lang="en-US" sz="2000" dirty="0" smtClean="0"/>
              <a:t>, 1999)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Context Clues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Read the sentence in which the unknown word occurs for clues as to the word’s meaning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Read the surrounding sentences for clues as to the words’ meaning.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Look at the parts of the word (prefixes, roots, suffixes)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Ask yourself, “What might the word mean?”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Try the possible meaning in the sentence.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800" dirty="0" smtClean="0"/>
              <a:t>Ask yourself, “Does that make sense?”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Compound Words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Strategy:</a:t>
            </a:r>
            <a:br>
              <a:rPr lang="en-US" dirty="0" smtClean="0"/>
            </a:br>
            <a:r>
              <a:rPr lang="en-US" dirty="0" smtClean="0"/>
              <a:t>Yes-No-Why?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Pair up 2 vocabulary words and put them into a question format</a:t>
            </a:r>
          </a:p>
          <a:p>
            <a:r>
              <a:rPr lang="en-US" sz="3200" dirty="0" smtClean="0"/>
              <a:t>Provides opportunity for students to more deeply process the meaning.</a:t>
            </a:r>
          </a:p>
          <a:p>
            <a:pPr lvl="1"/>
            <a:r>
              <a:rPr lang="en-US" sz="3200" dirty="0" smtClean="0"/>
              <a:t>Can </a:t>
            </a:r>
            <a:r>
              <a:rPr lang="en-US" sz="3200" i="1" dirty="0" smtClean="0"/>
              <a:t>incidents</a:t>
            </a:r>
            <a:r>
              <a:rPr lang="en-US" sz="3200" dirty="0" smtClean="0"/>
              <a:t> cause </a:t>
            </a:r>
            <a:r>
              <a:rPr lang="en-US" sz="3200" i="1" dirty="0" smtClean="0"/>
              <a:t>compassion</a:t>
            </a:r>
            <a:r>
              <a:rPr lang="en-US" sz="3200" dirty="0" smtClean="0"/>
              <a:t>?</a:t>
            </a:r>
          </a:p>
          <a:p>
            <a:pPr lvl="1"/>
            <a:r>
              <a:rPr lang="en-US" sz="3200" dirty="0" smtClean="0"/>
              <a:t>Do people always </a:t>
            </a:r>
            <a:r>
              <a:rPr lang="en-US" sz="3200" i="1" dirty="0" smtClean="0"/>
              <a:t>comply</a:t>
            </a:r>
            <a:r>
              <a:rPr lang="en-US" sz="3200" dirty="0" smtClean="0"/>
              <a:t> with their </a:t>
            </a:r>
            <a:r>
              <a:rPr lang="en-US" sz="3200" i="1" dirty="0" smtClean="0"/>
              <a:t>obligations</a:t>
            </a:r>
            <a:r>
              <a:rPr lang="en-US" sz="3200" dirty="0" smtClean="0"/>
              <a:t>?</a:t>
            </a:r>
          </a:p>
          <a:p>
            <a:pPr lvl="1"/>
            <a:r>
              <a:rPr lang="en-US" sz="3200" dirty="0" smtClean="0"/>
              <a:t>Can </a:t>
            </a:r>
            <a:r>
              <a:rPr lang="en-US" sz="3200" i="1" dirty="0" smtClean="0"/>
              <a:t>migrants</a:t>
            </a:r>
            <a:r>
              <a:rPr lang="en-US" sz="3200" dirty="0" smtClean="0"/>
              <a:t> be </a:t>
            </a:r>
            <a:r>
              <a:rPr lang="en-US" sz="3200" i="1" dirty="0" smtClean="0"/>
              <a:t>refugees</a:t>
            </a:r>
            <a:r>
              <a:rPr lang="en-US" sz="3200" dirty="0" smtClean="0"/>
              <a:t>?</a:t>
            </a:r>
            <a:endParaRPr lang="en-US" sz="3200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Gradable Antonyms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r>
              <a:rPr lang="en-US" sz="3600" dirty="0" smtClean="0"/>
              <a:t>Put these words along a continuum</a:t>
            </a:r>
          </a:p>
          <a:p>
            <a:pPr lvl="1"/>
            <a:r>
              <a:rPr lang="en-US" sz="3200" dirty="0" smtClean="0"/>
              <a:t>Tiny</a:t>
            </a:r>
          </a:p>
          <a:p>
            <a:pPr lvl="1"/>
            <a:r>
              <a:rPr lang="en-US" sz="3200" dirty="0" smtClean="0"/>
              <a:t>Huge</a:t>
            </a:r>
          </a:p>
          <a:p>
            <a:pPr lvl="1"/>
            <a:r>
              <a:rPr lang="en-US" sz="3200" dirty="0" smtClean="0"/>
              <a:t>Miniscule</a:t>
            </a:r>
            <a:endParaRPr lang="en-US" sz="3200" dirty="0" smtClean="0"/>
          </a:p>
          <a:p>
            <a:pPr lvl="1"/>
            <a:r>
              <a:rPr lang="en-US" sz="3200" dirty="0" smtClean="0"/>
              <a:t>Large</a:t>
            </a:r>
          </a:p>
          <a:p>
            <a:pPr lvl="1"/>
            <a:r>
              <a:rPr lang="en-US" sz="3200" dirty="0" smtClean="0"/>
              <a:t>Enormous</a:t>
            </a:r>
          </a:p>
          <a:p>
            <a:pPr lvl="1"/>
            <a:r>
              <a:rPr lang="en-US" sz="3200" dirty="0" smtClean="0"/>
              <a:t>Average</a:t>
            </a:r>
          </a:p>
          <a:p>
            <a:pPr lvl="1"/>
            <a:r>
              <a:rPr lang="en-US" sz="3200" dirty="0" smtClean="0"/>
              <a:t>Small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enter school with different levels of vocabulary </a:t>
            </a:r>
            <a:r>
              <a:rPr lang="en-US" sz="1800" dirty="0" smtClean="0"/>
              <a:t>(Hart &amp; </a:t>
            </a:r>
            <a:r>
              <a:rPr lang="en-US" sz="1800" dirty="0" err="1" smtClean="0"/>
              <a:t>Risley</a:t>
            </a:r>
            <a:r>
              <a:rPr lang="en-US" sz="1800" dirty="0" smtClean="0"/>
              <a:t>, 1995)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Cumulative Vocabulary (Age 4)</a:t>
            </a:r>
          </a:p>
          <a:p>
            <a:pPr lvl="1"/>
            <a:r>
              <a:rPr lang="en-US" dirty="0" smtClean="0"/>
              <a:t>Children from professional families 	1100 words</a:t>
            </a:r>
          </a:p>
          <a:p>
            <a:pPr lvl="1"/>
            <a:r>
              <a:rPr lang="en-US" dirty="0" smtClean="0"/>
              <a:t>Children from working class families	700 words</a:t>
            </a:r>
          </a:p>
          <a:p>
            <a:pPr lvl="1"/>
            <a:r>
              <a:rPr lang="en-US" dirty="0" smtClean="0"/>
              <a:t>Children from families on welfare	500 word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Linguistically “poor” first graders knew 5,000 words; linguistically “rich” first graders knew 20,000 words. </a:t>
            </a:r>
            <a:r>
              <a:rPr lang="en-US" sz="1800" dirty="0" smtClean="0"/>
              <a:t>(Moats, 2001)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Vocabulary Gap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Children who enter school with limited vocabulary knowledge grow more discrepant over time from their peers who have rich vocabulary knowledge (Baker, </a:t>
            </a:r>
            <a:r>
              <a:rPr lang="en-US" dirty="0" err="1" smtClean="0"/>
              <a:t>Simmon</a:t>
            </a:r>
            <a:r>
              <a:rPr lang="en-US" dirty="0" smtClean="0"/>
              <a:t>, &amp; </a:t>
            </a:r>
            <a:r>
              <a:rPr lang="en-US" dirty="0" err="1" smtClean="0"/>
              <a:t>Kame’enui</a:t>
            </a:r>
            <a:r>
              <a:rPr lang="en-US" dirty="0" smtClean="0"/>
              <a:t>, 1997)</a:t>
            </a:r>
          </a:p>
          <a:p>
            <a:pPr lvl="1"/>
            <a:r>
              <a:rPr lang="en-US" dirty="0" smtClean="0"/>
              <a:t>The number of words students learn varies greatly</a:t>
            </a:r>
          </a:p>
          <a:p>
            <a:pPr lvl="1"/>
            <a:r>
              <a:rPr lang="en-US" dirty="0" smtClean="0"/>
              <a:t>2 vs. 8 words per day</a:t>
            </a:r>
          </a:p>
          <a:p>
            <a:pPr lvl="1"/>
            <a:r>
              <a:rPr lang="en-US" dirty="0" smtClean="0"/>
              <a:t>750 vs. 3,000 words per year</a:t>
            </a:r>
          </a:p>
          <a:p>
            <a:r>
              <a:rPr lang="en-US" dirty="0" smtClean="0"/>
              <a:t>After the primary grades, the “achievement gap” between socioeconomic groups is a language gap (Hirsch, 2002)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a Vocabulary Program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/>
          <a:lstStyle/>
          <a:p>
            <a:r>
              <a:rPr lang="en-US" b="1" dirty="0" smtClean="0"/>
              <a:t>High-quality Classroom Language</a:t>
            </a:r>
            <a:r>
              <a:rPr lang="en-US" sz="1800" b="1" dirty="0" smtClean="0"/>
              <a:t> </a:t>
            </a:r>
            <a:r>
              <a:rPr lang="en-US" sz="1800" dirty="0" smtClean="0"/>
              <a:t>(Dickinson, Cote, &amp; Smith, 1993)</a:t>
            </a:r>
            <a:endParaRPr lang="en-US" sz="1800" b="1" dirty="0" smtClean="0"/>
          </a:p>
          <a:p>
            <a:r>
              <a:rPr lang="en-US" b="1" dirty="0" smtClean="0"/>
              <a:t>Explicit Vocabulary Instruction</a:t>
            </a:r>
            <a:r>
              <a:rPr lang="en-US" dirty="0" smtClean="0"/>
              <a:t> </a:t>
            </a:r>
            <a:r>
              <a:rPr lang="en-US" sz="1800" dirty="0" smtClean="0"/>
              <a:t>(Becker, </a:t>
            </a:r>
            <a:r>
              <a:rPr lang="en-US" sz="1800" dirty="0" err="1" smtClean="0"/>
              <a:t>Kame’enui</a:t>
            </a:r>
            <a:r>
              <a:rPr lang="en-US" sz="1800" dirty="0" smtClean="0"/>
              <a:t>, &amp; Simmons, 1998; Baumann, </a:t>
            </a:r>
            <a:r>
              <a:rPr lang="en-US" sz="1800" dirty="0" err="1" smtClean="0"/>
              <a:t>Kame’emui</a:t>
            </a:r>
            <a:r>
              <a:rPr lang="en-US" sz="1800" dirty="0" smtClean="0"/>
              <a:t>, &amp; Ash, 2003; Beck &amp; </a:t>
            </a:r>
            <a:r>
              <a:rPr lang="en-US" sz="1800" dirty="0" err="1" smtClean="0"/>
              <a:t>McKeown</a:t>
            </a:r>
            <a:r>
              <a:rPr lang="en-US" sz="1800" dirty="0" smtClean="0"/>
              <a:t>, 1991; Beck, </a:t>
            </a:r>
            <a:r>
              <a:rPr lang="en-US" sz="1800" dirty="0" err="1" smtClean="0"/>
              <a:t>McKeown</a:t>
            </a:r>
            <a:r>
              <a:rPr lang="en-US" sz="1800" dirty="0" smtClean="0"/>
              <a:t>, &amp; </a:t>
            </a:r>
            <a:r>
              <a:rPr lang="en-US" sz="1800" dirty="0" err="1" smtClean="0"/>
              <a:t>Kucan</a:t>
            </a:r>
            <a:r>
              <a:rPr lang="en-US" sz="1800" dirty="0" smtClean="0"/>
              <a:t>, 2002; </a:t>
            </a:r>
            <a:r>
              <a:rPr lang="en-US" sz="1800" dirty="0" err="1" smtClean="0"/>
              <a:t>Biemiller</a:t>
            </a:r>
            <a:r>
              <a:rPr lang="en-US" sz="1800" dirty="0" smtClean="0"/>
              <a:t>, 2004; </a:t>
            </a:r>
            <a:r>
              <a:rPr lang="en-US" sz="1800" dirty="0" err="1" smtClean="0"/>
              <a:t>Marzano</a:t>
            </a:r>
            <a:r>
              <a:rPr lang="en-US" sz="1800" dirty="0" smtClean="0"/>
              <a:t>, 2004; </a:t>
            </a:r>
            <a:r>
              <a:rPr lang="en-US" sz="1800" dirty="0" err="1" smtClean="0"/>
              <a:t>Paribakht</a:t>
            </a:r>
            <a:r>
              <a:rPr lang="en-US" sz="1800" dirty="0" smtClean="0"/>
              <a:t> &amp; </a:t>
            </a:r>
            <a:r>
              <a:rPr lang="en-US" sz="1800" dirty="0" err="1" smtClean="0"/>
              <a:t>Wesche</a:t>
            </a:r>
            <a:r>
              <a:rPr lang="en-US" sz="1800" dirty="0" smtClean="0"/>
              <a:t>, 1997) </a:t>
            </a:r>
          </a:p>
          <a:p>
            <a:r>
              <a:rPr lang="en-US" b="1" dirty="0" smtClean="0"/>
              <a:t>Word-Learning  Strategies</a:t>
            </a:r>
            <a:r>
              <a:rPr lang="en-US" sz="1800" b="1" dirty="0" smtClean="0"/>
              <a:t> </a:t>
            </a:r>
            <a:r>
              <a:rPr lang="en-US" sz="1800" dirty="0" smtClean="0"/>
              <a:t>( </a:t>
            </a:r>
            <a:r>
              <a:rPr lang="en-US" sz="1800" dirty="0" err="1" smtClean="0"/>
              <a:t>Buikima</a:t>
            </a:r>
            <a:r>
              <a:rPr lang="en-US" sz="1800" dirty="0" smtClean="0"/>
              <a:t> &amp; Grave, 1993; Edwards, Font, Baumann, &amp; Boland, 2004; White, Sowell, &amp; </a:t>
            </a:r>
            <a:r>
              <a:rPr lang="en-US" sz="1800" dirty="0" err="1" smtClean="0"/>
              <a:t>Yanagihara</a:t>
            </a:r>
            <a:r>
              <a:rPr lang="en-US" sz="1800" dirty="0" smtClean="0"/>
              <a:t>, 1989)</a:t>
            </a:r>
          </a:p>
          <a:p>
            <a:r>
              <a:rPr lang="en-US" b="1" dirty="0" smtClean="0"/>
              <a:t>Word-Consciousness</a:t>
            </a:r>
            <a:r>
              <a:rPr lang="en-US" sz="2000" b="1" dirty="0" smtClean="0"/>
              <a:t> </a:t>
            </a:r>
            <a:r>
              <a:rPr lang="en-US" sz="2000" dirty="0" smtClean="0"/>
              <a:t>(Diamond</a:t>
            </a:r>
            <a:r>
              <a:rPr lang="en-US" sz="1800" dirty="0" smtClean="0"/>
              <a:t> &amp;</a:t>
            </a:r>
            <a:r>
              <a:rPr lang="en-US" sz="1800" dirty="0" err="1" smtClean="0"/>
              <a:t>Gutlohn</a:t>
            </a:r>
            <a:r>
              <a:rPr lang="en-US" sz="1800" dirty="0" smtClean="0"/>
              <a:t>, 2006; Scott &amp; Nagy, 2004)</a:t>
            </a:r>
          </a:p>
          <a:p>
            <a:r>
              <a:rPr lang="en-US" b="1" dirty="0" smtClean="0"/>
              <a:t>Wide Independent Reading </a:t>
            </a:r>
            <a:r>
              <a:rPr lang="en-US" sz="1800" dirty="0" smtClean="0"/>
              <a:t>(Anderson, </a:t>
            </a:r>
            <a:r>
              <a:rPr lang="en-US" sz="1800" dirty="0" err="1" smtClean="0"/>
              <a:t>Nayb</a:t>
            </a:r>
            <a:r>
              <a:rPr lang="en-US" sz="1800" dirty="0" smtClean="0"/>
              <a:t>, 1992; Cunningham &amp; </a:t>
            </a:r>
            <a:r>
              <a:rPr lang="en-US" sz="1800" dirty="0" err="1" smtClean="0"/>
              <a:t>Stanovich</a:t>
            </a:r>
            <a:r>
              <a:rPr lang="en-US" sz="1800" dirty="0" smtClean="0"/>
              <a:t>, 1998; </a:t>
            </a:r>
            <a:r>
              <a:rPr lang="en-US" sz="1800" dirty="0" err="1" smtClean="0"/>
              <a:t>Naby</a:t>
            </a:r>
            <a:r>
              <a:rPr lang="en-US" sz="1800" dirty="0" smtClean="0"/>
              <a:t>, Anderson, &amp; Herman, 1987; Sternberg, 1987)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Rich Language Classroom</a:t>
            </a:r>
            <a:endParaRPr lang="en-US" dirty="0"/>
          </a:p>
        </p:txBody>
      </p:sp>
      <p:pic>
        <p:nvPicPr>
          <p:cNvPr id="1027" name="Picture 3" descr="C:\Users\eighmye\AppData\Local\Microsoft\Windows\Temporary Internet Files\Content.IE5\FGC3JLDT\MCj0285466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667000"/>
            <a:ext cx="3657600" cy="3653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High Quality Classroom Language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high-quality vocabulary in the classroom</a:t>
            </a:r>
          </a:p>
          <a:p>
            <a:r>
              <a:rPr lang="en-US" dirty="0" smtClean="0"/>
              <a:t>Ensure understanding</a:t>
            </a:r>
          </a:p>
          <a:p>
            <a:pPr lvl="1"/>
            <a:r>
              <a:rPr lang="en-US" dirty="0" smtClean="0"/>
              <a:t>Tell students the meaning of the word </a:t>
            </a:r>
            <a:r>
              <a:rPr lang="en-US" b="1" dirty="0" smtClean="0"/>
              <a:t>(EXPLICIT)</a:t>
            </a:r>
          </a:p>
          <a:p>
            <a:pPr lvl="2"/>
            <a:r>
              <a:rPr lang="en-US" dirty="0" smtClean="0"/>
              <a:t>“Don’t procrastinate on your project. Procrastinate means to put  off doing something</a:t>
            </a:r>
          </a:p>
          <a:p>
            <a:pPr lvl="1"/>
            <a:r>
              <a:rPr lang="en-US" dirty="0" smtClean="0"/>
              <a:t>Parallel language - slide in the meaning </a:t>
            </a:r>
          </a:p>
          <a:p>
            <a:pPr lvl="2"/>
            <a:r>
              <a:rPr lang="en-US" dirty="0" smtClean="0"/>
              <a:t>“Let’s </a:t>
            </a:r>
            <a:r>
              <a:rPr lang="en-US" b="1" dirty="0" smtClean="0"/>
              <a:t>analyze</a:t>
            </a:r>
            <a:r>
              <a:rPr lang="en-US" dirty="0" smtClean="0"/>
              <a:t> this equation. Let’s figure it out”</a:t>
            </a:r>
          </a:p>
          <a:p>
            <a:pPr lvl="2"/>
            <a:r>
              <a:rPr lang="en-US" dirty="0" smtClean="0"/>
              <a:t>“What’s the significance of this </a:t>
            </a:r>
            <a:r>
              <a:rPr lang="en-US" b="1" dirty="0" smtClean="0"/>
              <a:t>incident</a:t>
            </a:r>
            <a:r>
              <a:rPr lang="en-US" dirty="0" smtClean="0"/>
              <a:t>….this event.”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Vocabulary Instruction </a:t>
            </a:r>
            <a:endParaRPr lang="en-US" dirty="0"/>
          </a:p>
        </p:txBody>
      </p:sp>
      <p:pic>
        <p:nvPicPr>
          <p:cNvPr id="2051" name="Picture 3" descr="C:\Users\eighmye\AppData\Local\Microsoft\Windows\Temporary Internet Files\Content.IE5\FGC3JLDT\MPj04437590000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1752600"/>
            <a:ext cx="5791200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ye Bee See design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Theme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Eye Bee See design template</Template>
  <TotalTime>588</TotalTime>
  <Words>2027</Words>
  <Application>Microsoft Office PowerPoint</Application>
  <PresentationFormat>On-screen Show (4:3)</PresentationFormat>
  <Paragraphs>350</Paragraphs>
  <Slides>37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Eye Bee See design template</vt:lpstr>
      <vt:lpstr>Dynamic Vocabulary </vt:lpstr>
      <vt:lpstr>Two BIG IDEAS about Vocabulary</vt:lpstr>
      <vt:lpstr>Importance of Vocabulary Instruction</vt:lpstr>
      <vt:lpstr>Vocabulary Gap</vt:lpstr>
      <vt:lpstr>Vocabulary Gap</vt:lpstr>
      <vt:lpstr>Components of a Vocabulary Program</vt:lpstr>
      <vt:lpstr>Rich Language Classroom</vt:lpstr>
      <vt:lpstr>High Quality Classroom Language</vt:lpstr>
      <vt:lpstr>Explicit Vocabulary Instruction </vt:lpstr>
      <vt:lpstr>Explicit Instruction</vt:lpstr>
      <vt:lpstr>Explicit Instruction</vt:lpstr>
      <vt:lpstr>Explicit Instruction</vt:lpstr>
      <vt:lpstr>Slide 13</vt:lpstr>
      <vt:lpstr>Explicit Instruction</vt:lpstr>
      <vt:lpstr>1. Introduce the Word</vt:lpstr>
      <vt:lpstr>2. Student Friendly Definitions</vt:lpstr>
      <vt:lpstr>2b. Locate the Definition</vt:lpstr>
      <vt:lpstr>Dictionaries with Student friendly Explanations/sentences</vt:lpstr>
      <vt:lpstr>2c. Teach Morphographs in the Word</vt:lpstr>
      <vt:lpstr>Word Web </vt:lpstr>
      <vt:lpstr>3. Illustrate Words with examples</vt:lpstr>
      <vt:lpstr>4. Check Understanding</vt:lpstr>
      <vt:lpstr>Extensions</vt:lpstr>
      <vt:lpstr>Word Parts</vt:lpstr>
      <vt:lpstr>Polysemous Words</vt:lpstr>
      <vt:lpstr>Teach Polysemous Words</vt:lpstr>
      <vt:lpstr>Teach Idioms</vt:lpstr>
      <vt:lpstr>Put your money where your mouth is.</vt:lpstr>
      <vt:lpstr>Idiom Websites</vt:lpstr>
      <vt:lpstr>In Content Areas</vt:lpstr>
      <vt:lpstr>Word Learning Strategies</vt:lpstr>
      <vt:lpstr>Word Learning Strategies</vt:lpstr>
      <vt:lpstr>Word Learning Strategies</vt:lpstr>
      <vt:lpstr>Context Clues</vt:lpstr>
      <vt:lpstr>Compound Words</vt:lpstr>
      <vt:lpstr>Vocabulary Strategy: Yes-No-Why?</vt:lpstr>
      <vt:lpstr>Gradable Antonyms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Dynamic Vocabulary</dc:title>
  <dc:creator>eighmye</dc:creator>
  <cp:lastModifiedBy>eighmye</cp:lastModifiedBy>
  <cp:revision>60</cp:revision>
  <dcterms:created xsi:type="dcterms:W3CDTF">2010-03-15T14:32:30Z</dcterms:created>
  <dcterms:modified xsi:type="dcterms:W3CDTF">2010-03-17T20:06:02Z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TC103367881033</vt:lpwstr>
  </property>
</Properties>
</file>